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67"/>
  </p:notesMasterIdLst>
  <p:sldIdLst>
    <p:sldId id="256" r:id="rId3"/>
    <p:sldId id="706" r:id="rId4"/>
    <p:sldId id="702" r:id="rId5"/>
    <p:sldId id="707" r:id="rId6"/>
    <p:sldId id="704" r:id="rId7"/>
    <p:sldId id="257" r:id="rId8"/>
    <p:sldId id="259" r:id="rId9"/>
    <p:sldId id="698" r:id="rId10"/>
    <p:sldId id="258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692" r:id="rId21"/>
    <p:sldId id="697" r:id="rId22"/>
    <p:sldId id="699" r:id="rId23"/>
    <p:sldId id="269" r:id="rId24"/>
    <p:sldId id="661" r:id="rId25"/>
    <p:sldId id="708" r:id="rId26"/>
    <p:sldId id="709" r:id="rId27"/>
    <p:sldId id="693" r:id="rId28"/>
    <p:sldId id="703" r:id="rId29"/>
    <p:sldId id="651" r:id="rId30"/>
    <p:sldId id="639" r:id="rId31"/>
    <p:sldId id="694" r:id="rId32"/>
    <p:sldId id="649" r:id="rId33"/>
    <p:sldId id="597" r:id="rId34"/>
    <p:sldId id="598" r:id="rId35"/>
    <p:sldId id="682" r:id="rId36"/>
    <p:sldId id="599" r:id="rId37"/>
    <p:sldId id="601" r:id="rId38"/>
    <p:sldId id="602" r:id="rId39"/>
    <p:sldId id="663" r:id="rId40"/>
    <p:sldId id="664" r:id="rId41"/>
    <p:sldId id="665" r:id="rId42"/>
    <p:sldId id="666" r:id="rId43"/>
    <p:sldId id="667" r:id="rId44"/>
    <p:sldId id="668" r:id="rId45"/>
    <p:sldId id="695" r:id="rId46"/>
    <p:sldId id="669" r:id="rId47"/>
    <p:sldId id="678" r:id="rId48"/>
    <p:sldId id="670" r:id="rId49"/>
    <p:sldId id="672" r:id="rId50"/>
    <p:sldId id="673" r:id="rId51"/>
    <p:sldId id="674" r:id="rId52"/>
    <p:sldId id="679" r:id="rId53"/>
    <p:sldId id="700" r:id="rId54"/>
    <p:sldId id="647" r:id="rId55"/>
    <p:sldId id="588" r:id="rId56"/>
    <p:sldId id="589" r:id="rId57"/>
    <p:sldId id="685" r:id="rId58"/>
    <p:sldId id="686" r:id="rId59"/>
    <p:sldId id="696" r:id="rId60"/>
    <p:sldId id="637" r:id="rId61"/>
    <p:sldId id="591" r:id="rId62"/>
    <p:sldId id="592" r:id="rId63"/>
    <p:sldId id="593" r:id="rId64"/>
    <p:sldId id="687" r:id="rId65"/>
    <p:sldId id="701" r:id="rId6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1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C8A7E6-B985-4717-8041-06C2EE61C4D6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773795-4057-42F8-94F1-B3898A7D5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88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F64717-A5A5-4C4E-9291-2F18B7410B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10792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174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43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32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5784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155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24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783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885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017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45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98B12C5-B8B1-41C6-B29F-6FC9FEB127A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410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252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5700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14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6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509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0xf000 + 0x8 =</a:t>
            </a:r>
            <a:r>
              <a:rPr lang="en-US" baseline="0" dirty="0"/>
              <a:t> 0xf008</a:t>
            </a:r>
          </a:p>
          <a:p>
            <a:r>
              <a:rPr lang="en-US" baseline="0" dirty="0"/>
              <a:t>0xf000 + 0x0100 = 0xf100</a:t>
            </a:r>
          </a:p>
          <a:p>
            <a:r>
              <a:rPr lang="en-US" baseline="0" dirty="0"/>
              <a:t>0xf000 + 4*0x0100 = 0xf400</a:t>
            </a:r>
          </a:p>
          <a:p>
            <a:r>
              <a:rPr lang="en-US" baseline="0" dirty="0"/>
              <a:t>2*0xf000 + 0x80 = 0x1d080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A65B0C-B35D-4608-94F8-324A6C7A47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0866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0xf000 + 0x8 =</a:t>
            </a:r>
            <a:r>
              <a:rPr lang="en-US" baseline="0" dirty="0"/>
              <a:t> 0xf008</a:t>
            </a:r>
          </a:p>
          <a:p>
            <a:r>
              <a:rPr lang="en-US" baseline="0" dirty="0"/>
              <a:t>0xf000 + 0x0100 = 0xf100</a:t>
            </a:r>
          </a:p>
          <a:p>
            <a:r>
              <a:rPr lang="en-US" baseline="0" dirty="0"/>
              <a:t>0xf000 + 4*0x0100 = 0xf400</a:t>
            </a:r>
          </a:p>
          <a:p>
            <a:r>
              <a:rPr lang="en-US" baseline="0" dirty="0"/>
              <a:t>2*0xf000 + 0x80 = 0x1d080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A65B0C-B35D-4608-94F8-324A6C7A47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32586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F64717-A5A5-4C4E-9291-2F18B7410B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89093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(rsi,rsi,2) = 3y;  3y &lt;&lt; 4 == 3y * 16 = 48y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F64717-A5A5-4C4E-9291-2F18B7410B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05425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F64717-A5A5-4C4E-9291-2F18B7410B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36643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969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98B12C5-B8B1-41C6-B29F-6FC9FEB127A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310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6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130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840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4918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3812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47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361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82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F64717-A5A5-4C4E-9291-2F18B7410B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7069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627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19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724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260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253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1" spc="200" baseline="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rgbClr val="C00000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5649905-B548-41FA-AF57-331B80A246F4}" type="datetime1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02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14023-AC0E-490F-BDFA-A5EF854AFC0F}" type="datetime1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38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4FDE7-A2CA-44C8-90E5-8D718A7395AB}" type="datetime1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0581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708013"/>
            <a:ext cx="103632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10236656" cy="17526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245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025" y="435678"/>
            <a:ext cx="10122791" cy="762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8524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64736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0901" y="1362075"/>
            <a:ext cx="5162551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6651" y="1362075"/>
            <a:ext cx="5162549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76056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246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017" y="445070"/>
            <a:ext cx="10121900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65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7469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9841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7" y="585216"/>
            <a:ext cx="10641691" cy="1499616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286000"/>
            <a:ext cx="10641690" cy="4023360"/>
          </a:xfrm>
        </p:spPr>
        <p:txBody>
          <a:bodyPr>
            <a:normAutofit/>
          </a:bodyPr>
          <a:lstStyle>
            <a:lvl1pPr>
              <a:defRPr sz="3200"/>
            </a:lvl1pPr>
            <a:lvl2pPr marL="265176" indent="-137160">
              <a:buFont typeface="Wingdings" panose="05000000000000000000" pitchFamily="2" charset="2"/>
              <a:buChar char="Ø"/>
              <a:defRPr sz="2800"/>
            </a:lvl2pPr>
            <a:lvl3pPr marL="448056" indent="-137160">
              <a:buFont typeface="Wingdings" panose="05000000000000000000" pitchFamily="2" charset="2"/>
              <a:buChar char="Ø"/>
              <a:defRPr sz="2000"/>
            </a:lvl3pPr>
            <a:lvl4pPr marL="594360" indent="-137160">
              <a:buFont typeface="Wingdings" panose="05000000000000000000" pitchFamily="2" charset="2"/>
              <a:buChar char="Ø"/>
              <a:defRPr sz="2000"/>
            </a:lvl4pPr>
            <a:lvl5pPr marL="777240" indent="-137160">
              <a:buFont typeface="Wingdings" panose="05000000000000000000" pitchFamily="2" charset="2"/>
              <a:buChar char="Ø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 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 Fourth level</a:t>
            </a:r>
          </a:p>
          <a:p>
            <a:pPr lvl="4"/>
            <a:r>
              <a:rPr lang="en-US" dirty="0"/>
              <a:t> 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834DC-DC5C-463A-BE68-3CD572CEADAE}" type="datetime1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677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501868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204947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352" y="228601"/>
            <a:ext cx="2914649" cy="6105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9167" y="228601"/>
            <a:ext cx="8544984" cy="6105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14369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168" y="228600"/>
            <a:ext cx="11662833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0901" y="1362075"/>
            <a:ext cx="5162551" cy="49720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216651" y="1362076"/>
            <a:ext cx="5162549" cy="2409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216651" y="3924301"/>
            <a:ext cx="5162549" cy="2409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74899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168" y="228600"/>
            <a:ext cx="11662833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50901" y="1362075"/>
            <a:ext cx="5162551" cy="49720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6651" y="1362075"/>
            <a:ext cx="5162549" cy="49720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0739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1" spc="200" baseline="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rgbClr val="C00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D2331-3866-4873-8904-BE310315B536}" type="datetime1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1927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10786872" cy="1499616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6" y="2286000"/>
            <a:ext cx="5071873" cy="4023360"/>
          </a:xfrm>
        </p:spPr>
        <p:txBody>
          <a:bodyPr>
            <a:normAutofit/>
          </a:bodyPr>
          <a:lstStyle>
            <a:lvl1pPr>
              <a:defRPr sz="2800"/>
            </a:lvl1pPr>
            <a:lvl2pPr marL="265176" indent="-137160">
              <a:buFont typeface="Wingdings" panose="05000000000000000000" pitchFamily="2" charset="2"/>
              <a:buChar char="Ø"/>
              <a:defRPr sz="2400"/>
            </a:lvl2pPr>
            <a:lvl3pPr marL="448056" indent="-137160">
              <a:buFont typeface="Wingdings" panose="05000000000000000000" pitchFamily="2" charset="2"/>
              <a:buChar char="Ø"/>
              <a:defRPr sz="1800"/>
            </a:lvl3pPr>
            <a:lvl4pPr marL="594360" indent="-137160">
              <a:buFont typeface="Wingdings" panose="05000000000000000000" pitchFamily="2" charset="2"/>
              <a:buChar char="Ø"/>
              <a:defRPr sz="1800"/>
            </a:lvl4pPr>
            <a:lvl5pPr marL="777240" indent="-137160">
              <a:buFont typeface="Wingdings" panose="05000000000000000000" pitchFamily="2" charset="2"/>
              <a:buChar char="Ø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 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 Fourth level</a:t>
            </a:r>
          </a:p>
          <a:p>
            <a:pPr lvl="4"/>
            <a:r>
              <a:rPr lang="en-US" dirty="0"/>
              <a:t> 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34326" y="2286000"/>
            <a:ext cx="5376674" cy="4023360"/>
          </a:xfrm>
        </p:spPr>
        <p:txBody>
          <a:bodyPr>
            <a:normAutofit/>
          </a:bodyPr>
          <a:lstStyle>
            <a:lvl1pPr>
              <a:defRPr sz="2800"/>
            </a:lvl1pPr>
            <a:lvl2pPr marL="265176" indent="-137160">
              <a:buFont typeface="Wingdings" panose="05000000000000000000" pitchFamily="2" charset="2"/>
              <a:buChar char="Ø"/>
              <a:defRPr sz="2400"/>
            </a:lvl2pPr>
            <a:lvl3pPr marL="448056" indent="-137160">
              <a:buFont typeface="Wingdings" panose="05000000000000000000" pitchFamily="2" charset="2"/>
              <a:buChar char="Ø"/>
              <a:defRPr sz="1800"/>
            </a:lvl3pPr>
            <a:lvl4pPr marL="594360" indent="-137160">
              <a:buFont typeface="Wingdings" panose="05000000000000000000" pitchFamily="2" charset="2"/>
              <a:buChar char="Ø"/>
              <a:defRPr sz="1800"/>
            </a:lvl4pPr>
            <a:lvl5pPr marL="777240" indent="-137160">
              <a:buFont typeface="Wingdings" panose="05000000000000000000" pitchFamily="2" charset="2"/>
              <a:buChar char="Ø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 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 Fourth level</a:t>
            </a:r>
          </a:p>
          <a:p>
            <a:pPr lvl="4"/>
            <a:r>
              <a:rPr lang="en-US" dirty="0"/>
              <a:t> 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612-BFCA-47F0-AA72-2EC86FAED941}" type="datetime1">
              <a:rPr lang="en-US" smtClean="0"/>
              <a:t>9/8/2020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3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5217646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800" b="0" cap="none" baseline="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5217646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994" y="2179636"/>
            <a:ext cx="5430057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800" b="0" kern="1200" cap="none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994" y="2967788"/>
            <a:ext cx="5430057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DF241-40B5-43E4-92EC-64A2FD0F5C73}" type="datetime1">
              <a:rPr lang="en-US" smtClean="0"/>
              <a:t>9/8/2020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979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10786872" cy="1499616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C6E2F-6D97-470C-8A23-A37255A5EBB7}" type="datetime1">
              <a:rPr lang="en-US" smtClean="0"/>
              <a:t>9/8/2020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7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DBA0B-1AAC-4A87-89F5-05BB9F9862EB}" type="datetime1">
              <a:rPr lang="en-US" smtClean="0"/>
              <a:t>9/8/2020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49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682C-D0E5-4158-828E-48FADF9EBED2}" type="datetime1">
              <a:rPr lang="en-US" smtClean="0"/>
              <a:t>9/8/2020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35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31B7C-1670-43FB-9AC2-458F8D2A196F}" type="datetime1">
              <a:rPr lang="en-US" smtClean="0"/>
              <a:t>9/8/2020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807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7" y="585216"/>
            <a:ext cx="10786853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1078685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852D670-92A8-4A7A-B1D3-2E98B51595C0}" type="datetime1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Cornell CS4414 - Fall 2020.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547F9EC-0141-428E-9624-21FD351CB83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90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b="1" kern="1200" cap="all" spc="100" baseline="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8787" y="371182"/>
            <a:ext cx="101219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9167" y="1362075"/>
            <a:ext cx="10528300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12192000" cy="228600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800" b="0">
              <a:latin typeface="Times New Roman" pitchFamily="18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10530418" y="-26987"/>
            <a:ext cx="1746249" cy="2778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bg1"/>
                </a:solidFill>
                <a:latin typeface="Times New Roman" pitchFamily="18" charset="0"/>
              </a:rPr>
              <a:t>Carnegie Mellon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2046858" y="67249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11774458" y="6601842"/>
            <a:ext cx="312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800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1375" y="6629401"/>
            <a:ext cx="46458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latin typeface="Calibri" pitchFamily="34" charset="0"/>
              </a:rPr>
              <a:t>Bryant</a:t>
            </a:r>
            <a:r>
              <a:rPr lang="en-US" sz="1000" b="0" i="0" baseline="0" dirty="0">
                <a:latin typeface="Calibri" pitchFamily="34" charset="0"/>
              </a:rPr>
              <a:t> and </a:t>
            </a:r>
            <a:r>
              <a:rPr lang="en-US" sz="1000" b="0" i="0" baseline="0" dirty="0" err="1">
                <a:latin typeface="Calibri" pitchFamily="34" charset="0"/>
              </a:rPr>
              <a:t>O’Hallaron</a:t>
            </a:r>
            <a:r>
              <a:rPr lang="en-US" sz="1000" b="0" i="0" baseline="0" dirty="0">
                <a:latin typeface="Calibri" pitchFamily="34" charset="0"/>
              </a:rPr>
              <a:t>, Computer Systems: A Programmer’s Perspective, Third Edition</a:t>
            </a:r>
            <a:endParaRPr lang="en-US" sz="1000" b="0" i="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38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hdr="0" dt="0"/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itchFamily="18" charset="2"/>
        <a:buChar char="¢"/>
        <a:defRPr sz="2400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AB290-8948-464B-9A2F-7EECFACCE3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The Evolution and Architecture of Modern Computers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407313-B692-48C8-8D0A-53CDD450BA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Professor Ken Birman</a:t>
            </a:r>
          </a:p>
          <a:p>
            <a:pPr algn="ctr"/>
            <a:r>
              <a:rPr lang="en-US" sz="2400" dirty="0"/>
              <a:t>CS4414 Lecture 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626006-9BAA-4D60-A96F-84032ACC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3CAB51-E3B0-4FB7-ADE2-47D11539A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47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31EB4-DD95-437D-A90D-4DA3CBCBF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Computer: Dell R-740: $2,600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8CEDC-976E-4B8B-8F91-15B50F9B5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2 Intel Xenon chips with 28 “hyperthreaded” cores running at 1GIPS (clock rate is 3Ghz)</a:t>
            </a:r>
          </a:p>
          <a:p>
            <a:endParaRPr lang="en-US" dirty="0"/>
          </a:p>
          <a:p>
            <a:r>
              <a:rPr lang="en-US" dirty="0"/>
              <a:t>Up to 3 TB of memory, multiple levels of memory caches</a:t>
            </a:r>
          </a:p>
          <a:p>
            <a:endParaRPr lang="en-US" dirty="0"/>
          </a:p>
          <a:p>
            <a:r>
              <a:rPr lang="en-US" dirty="0"/>
              <a:t>All sorts of devices accessible directly or over the network</a:t>
            </a:r>
          </a:p>
          <a:p>
            <a:endParaRPr lang="en-US" dirty="0"/>
          </a:p>
          <a:p>
            <a:r>
              <a:rPr lang="en-US" dirty="0"/>
              <a:t>NVIDIA Tesla T4 GPU: adds $6,000, peaks at 269 TFLOPS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5F9770-8D6F-4594-8152-C7374D7FF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56BD9D-07B1-4D32-88CE-D3708E05D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10</a:t>
            </a:fld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9E6E176F-9795-4D1D-B773-831D3E1D3C2E}"/>
              </a:ext>
            </a:extLst>
          </p:cNvPr>
          <p:cNvSpPr/>
          <p:nvPr/>
        </p:nvSpPr>
        <p:spPr>
          <a:xfrm>
            <a:off x="956732" y="585216"/>
            <a:ext cx="3886200" cy="1499616"/>
          </a:xfrm>
          <a:prstGeom prst="wedgeRoundRectCallout">
            <a:avLst>
              <a:gd name="adj1" fmla="val 98967"/>
              <a:gd name="adj2" fmla="val 6941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One CPU core actually runs two programs at the same time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80895290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D4FC6-344D-4076-8BC4-C3B89E4E4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 Xenon                           NVIDIA TESLA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F0252-615D-4904-96DC-E7108777E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22436-0C73-425D-8227-427A4F8A3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E0F201-53C6-44E4-A902-792FFCE95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932" y="2069318"/>
            <a:ext cx="5579535" cy="37821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453120-019A-400E-818B-62F6BB0D3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6784" y="2060190"/>
            <a:ext cx="4446958" cy="19674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585F68-BEEF-41E2-A89C-917C9B8ABECA}"/>
              </a:ext>
            </a:extLst>
          </p:cNvPr>
          <p:cNvSpPr txBox="1"/>
          <p:nvPr/>
        </p:nvSpPr>
        <p:spPr>
          <a:xfrm>
            <a:off x="905932" y="5851465"/>
            <a:ext cx="550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Each core is like a little computer, talking to the others over an on-chip network (the CMS)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E7F793-61C4-4B86-9F3C-ED6AD2727764}"/>
              </a:ext>
            </a:extLst>
          </p:cNvPr>
          <p:cNvSpPr txBox="1"/>
          <p:nvPr/>
        </p:nvSpPr>
        <p:spPr>
          <a:xfrm>
            <a:off x="6758595" y="4386732"/>
            <a:ext cx="54334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GPU has so many cores that a photo of the chip is pointless.  Instead they draw graphics like these to help you visualize ways of using hundreds of cores to process a tensor (the “block” in the middle) in parallel!</a:t>
            </a:r>
          </a:p>
        </p:txBody>
      </p:sp>
    </p:spTree>
    <p:extLst>
      <p:ext uri="{BB962C8B-B14F-4D97-AF65-F5344CB8AC3E}">
        <p14:creationId xmlns:p14="http://schemas.microsoft.com/office/powerpoint/2010/main" val="1434783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6F1AB5-0F67-44D0-B8A7-E216ECF08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get here?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C1E754-6763-4CA3-B3E5-F112BF1DA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286000"/>
            <a:ext cx="11032405" cy="4023360"/>
          </a:xfrm>
        </p:spPr>
        <p:txBody>
          <a:bodyPr/>
          <a:lstStyle/>
          <a:p>
            <a:r>
              <a:rPr lang="en-US" dirty="0"/>
              <a:t>In the early years of computing, we went from machines built from distinct electronic components (earliest generations) to ones built from integrated circuits with everything on one chip.</a:t>
            </a:r>
          </a:p>
          <a:p>
            <a:endParaRPr lang="en-US" dirty="0"/>
          </a:p>
          <a:p>
            <a:r>
              <a:rPr lang="en-US" dirty="0"/>
              <a:t>Quickly, people noticed that each new generation of computer had roughly double the capacity of the previous one and could run roughly twice as fast!  Gordon Moore proposed this as a “law”.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85D748-5CE6-4C9D-9C78-34C83638D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F3CA8A-7BF3-4847-972E-86846BBAE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B27DB7-E942-46F0-AF6B-1AE321710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7567" y="198437"/>
            <a:ext cx="26670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897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2F34-6B5B-464D-9731-FE25605C0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by 2006 Moore’s Law </a:t>
            </a:r>
            <a:br>
              <a:rPr lang="en-US" dirty="0"/>
            </a:br>
            <a:r>
              <a:rPr lang="en-US" dirty="0"/>
              <a:t>seemed to be ending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D3C4C-D1B2-4D7F-832E-862AB569C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24E533-7557-4D8A-80CE-92A992C1F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FA2738-E215-4EED-92D9-38CCBA4DA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7567" y="198437"/>
            <a:ext cx="2667000" cy="2143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BA023B-ADA3-40D8-8657-958F2721B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28" y="2075881"/>
            <a:ext cx="6308196" cy="466914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FFD0FD0-74C2-42EC-B071-EDCF988A9A24}"/>
              </a:ext>
            </a:extLst>
          </p:cNvPr>
          <p:cNvCxnSpPr/>
          <p:nvPr/>
        </p:nvCxnSpPr>
        <p:spPr>
          <a:xfrm flipV="1">
            <a:off x="2065867" y="3183467"/>
            <a:ext cx="3810000" cy="298026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1280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85945C-11A7-475C-B680-643D5CAD2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ended Moore’s Law?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99BFD0-3359-44CA-8BF0-9B8F276E5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run a chip at higher and higher speeds, we </a:t>
            </a:r>
            <a:br>
              <a:rPr lang="en-US" dirty="0"/>
            </a:br>
            <a:r>
              <a:rPr lang="en-US" dirty="0"/>
              <a:t>use a faster clock rate and keep more of the </a:t>
            </a:r>
            <a:br>
              <a:rPr lang="en-US" dirty="0"/>
            </a:br>
            <a:r>
              <a:rPr lang="en-US" dirty="0"/>
              <a:t>circuitry busy.</a:t>
            </a:r>
          </a:p>
          <a:p>
            <a:endParaRPr lang="en-US" dirty="0"/>
          </a:p>
          <a:p>
            <a:r>
              <a:rPr lang="en-US" dirty="0"/>
              <a:t>Computing is a form of “work” and work generates heat… as roughly the square of the clock rate.</a:t>
            </a:r>
          </a:p>
          <a:p>
            <a:endParaRPr lang="en-US" dirty="0"/>
          </a:p>
          <a:p>
            <a:r>
              <a:rPr lang="en-US" dirty="0"/>
              <a:t>Chips began to fail.  Some would (literally) melt or catch fire!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0721C6-8A66-4368-8B39-64F289085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5DDE0-8F27-4E20-94BD-B99898BAA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FFAF7F-CFE8-46C9-A16A-6355EF927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4133" y="192799"/>
            <a:ext cx="2513081" cy="227786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E13EDF0-5743-41F7-B1CA-77BD59A8630A}"/>
              </a:ext>
            </a:extLst>
          </p:cNvPr>
          <p:cNvSpPr/>
          <p:nvPr/>
        </p:nvSpPr>
        <p:spPr>
          <a:xfrm>
            <a:off x="10293531" y="423872"/>
            <a:ext cx="1306286" cy="131499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F4A6D4-03D4-4CC1-A8E6-711C546BD0D8}"/>
              </a:ext>
            </a:extLst>
          </p:cNvPr>
          <p:cNvSpPr txBox="1"/>
          <p:nvPr/>
        </p:nvSpPr>
        <p:spPr>
          <a:xfrm>
            <a:off x="9182107" y="2477249"/>
            <a:ext cx="2877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If you overclock your desktop this can happen…</a:t>
            </a:r>
          </a:p>
        </p:txBody>
      </p:sp>
    </p:spTree>
    <p:extLst>
      <p:ext uri="{BB962C8B-B14F-4D97-AF65-F5344CB8AC3E}">
        <p14:creationId xmlns:p14="http://schemas.microsoft.com/office/powerpoint/2010/main" val="123445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BBCB2-1DCB-4548-8C94-1F6AA7953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parallelism saved us!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8B86D-336B-47AA-A052-FEA3EEAADC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generation of computers emerged in which we ran the clocks at a somewhat lower speed (usually around 2 GHz, which corresponds to about 1 billion instructions per second), but had many CPUs in each computer.</a:t>
            </a:r>
          </a:p>
          <a:p>
            <a:endParaRPr lang="en-US" dirty="0"/>
          </a:p>
          <a:p>
            <a:r>
              <a:rPr lang="en-US" dirty="0"/>
              <a:t>A computer needs to have nearby memory, but applications needed access to “all” the memory.  This leads to what we call a “non-uniform memory access behavior”: NUMA.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B469B-DAA8-4E16-B710-003ED22C8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CCC5A9-0811-416F-B457-7B23C1C1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68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E185D0E-556E-41B2-A788-A33CF3015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408" y="2075881"/>
            <a:ext cx="6308196" cy="46691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205202-61ED-48E3-B2E5-B1388B292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Moore’s Law with NUMA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4322C0-0C86-4CB2-B353-C54FBD8A3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F30E5B-71BA-41E3-BC22-D7BBFE527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FDBEC1-6D1D-4AB0-9B8B-98E051046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7567" y="198437"/>
            <a:ext cx="2667000" cy="214312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C6DD52-D037-49F1-AE0D-E046994AF8C9}"/>
              </a:ext>
            </a:extLst>
          </p:cNvPr>
          <p:cNvCxnSpPr>
            <a:cxnSpLocks/>
          </p:cNvCxnSpPr>
          <p:nvPr/>
        </p:nvCxnSpPr>
        <p:spPr>
          <a:xfrm flipV="1">
            <a:off x="2438400" y="2540000"/>
            <a:ext cx="5122333" cy="3539067"/>
          </a:xfrm>
          <a:prstGeom prst="line">
            <a:avLst/>
          </a:prstGeom>
          <a:ln w="5715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BC6FA8E-17E9-4C3D-9D06-461B22E302F1}"/>
              </a:ext>
            </a:extLst>
          </p:cNvPr>
          <p:cNvSpPr txBox="1"/>
          <p:nvPr/>
        </p:nvSpPr>
        <p:spPr>
          <a:xfrm>
            <a:off x="2438400" y="2844800"/>
            <a:ext cx="2658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Graph from prior slide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B64DA3-58AA-4C35-99AA-4F2DAFC702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005" y="1703586"/>
            <a:ext cx="7132595" cy="515441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9300EB-6031-4E50-AC98-8103C7A9878E}"/>
              </a:ext>
            </a:extLst>
          </p:cNvPr>
          <p:cNvCxnSpPr>
            <a:cxnSpLocks/>
          </p:cNvCxnSpPr>
          <p:nvPr/>
        </p:nvCxnSpPr>
        <p:spPr>
          <a:xfrm flipV="1">
            <a:off x="2252133" y="2650067"/>
            <a:ext cx="5181600" cy="3429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0820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825A024-0755-468C-88A6-C43351421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… making modern machines complicated!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DC177F-9B6C-4F4B-BD3D-1FF27E6D2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Prior to 2006, a good program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Used the best algorithm: computational complexity, elegance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Implemented it in a language like C++ that offers efficiency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Ran on one machine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the past decade has been disruptive!  Suddenly even a single computer might have the ability to do hundreds of parallel tasks!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3A9E33-8FAF-4453-8DD8-B9112A5D1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C6D3FF-677E-4EF7-B88E-E39F209F1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30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6426B-EA17-449D-9084-C7B05D1C3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Hardware shapes the</a:t>
            </a:r>
            <a:br>
              <a:rPr lang="en-US" dirty="0"/>
            </a:br>
            <a:r>
              <a:rPr lang="en-US" dirty="0"/>
              <a:t>Application 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9D54A-F064-4DE9-ACF5-0F255544F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682578"/>
            <a:ext cx="10641690" cy="3626781"/>
          </a:xfrm>
        </p:spPr>
        <p:txBody>
          <a:bodyPr>
            <a:normAutofit/>
          </a:bodyPr>
          <a:lstStyle/>
          <a:p>
            <a:r>
              <a:rPr lang="en-US" dirty="0"/>
              <a:t>We need to ask how a NUMA architecture impacts our designs.</a:t>
            </a:r>
          </a:p>
          <a:p>
            <a:endParaRPr lang="en-US" dirty="0"/>
          </a:p>
          <a:p>
            <a:r>
              <a:rPr lang="en-US" dirty="0"/>
              <a:t>If not all variables are equally fast to access, how can we “code” to achieve the fastest solution?</a:t>
            </a:r>
          </a:p>
          <a:p>
            <a:endParaRPr lang="en-US" dirty="0"/>
          </a:p>
          <a:p>
            <a:r>
              <a:rPr lang="en-US" dirty="0"/>
              <a:t>And how do we keep all of this hardware “optimally busy”?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3768D-44A5-4AFA-A596-E01ADD31E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7F3F2B-9967-4967-AFA9-0C44065D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18</a:t>
            </a:fld>
            <a:endParaRPr lang="en-US"/>
          </a:p>
        </p:txBody>
      </p:sp>
      <p:pic>
        <p:nvPicPr>
          <p:cNvPr id="2050" name="Picture 2" descr="Strategies for Shoeing with Concave Stock | American Farriers Journal">
            <a:extLst>
              <a:ext uri="{FF2B5EF4-FFF2-40B4-BE49-F238E27FC236}">
                <a16:creationId xmlns:a16="http://schemas.microsoft.com/office/drawing/2014/main" id="{F68EB876-9227-4429-A7BE-2B1461ED4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3867" y="188637"/>
            <a:ext cx="2980267" cy="209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129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of terms we often use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4127" y="2286000"/>
            <a:ext cx="10769939" cy="4023360"/>
          </a:xfrm>
        </p:spPr>
        <p:txBody>
          <a:bodyPr>
            <a:noAutofit/>
          </a:bodyPr>
          <a:lstStyle/>
          <a:p>
            <a:r>
              <a:rPr lang="en-US" b="1" dirty="0"/>
              <a:t>Architecture: </a:t>
            </a:r>
            <a:r>
              <a:rPr lang="en-US" dirty="0"/>
              <a:t>(also ISA: instruction set architecture) </a:t>
            </a:r>
            <a:br>
              <a:rPr lang="en-US" dirty="0"/>
            </a:br>
            <a:r>
              <a:rPr lang="en-US" dirty="0"/>
              <a:t>The parts of a processor design that one needs to understand for writing correct machine/assembly code</a:t>
            </a:r>
          </a:p>
          <a:p>
            <a:pPr lvl="1"/>
            <a:r>
              <a:rPr lang="en-US" dirty="0"/>
              <a:t> Examples:  instruction set specification, registers</a:t>
            </a:r>
          </a:p>
          <a:p>
            <a:pPr lvl="1"/>
            <a:r>
              <a:rPr lang="en-US" dirty="0"/>
              <a:t> Machine Code: Byte-level programs a processor executes </a:t>
            </a:r>
          </a:p>
          <a:p>
            <a:pPr lvl="1"/>
            <a:r>
              <a:rPr lang="en-US" dirty="0"/>
              <a:t> Assembly Code: Readable text representation of machine code</a:t>
            </a:r>
          </a:p>
          <a:p>
            <a:pPr lvl="1"/>
            <a:endParaRPr lang="en-US" dirty="0"/>
          </a:p>
          <a:p>
            <a:endParaRPr lang="en-US" sz="2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C3CA11A-1663-4296-ABC1-9FE6C833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B07676-7633-44E6-8CB3-6781F61F4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13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3BB9E-4C96-47DE-8B87-7A7F0D837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Map for today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7981DC-8FDF-4157-AE5A-2B588D56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0C46F-981D-41DF-8231-5329C72FA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E4E69D-9269-4D93-BEE1-6C24EF211856}"/>
              </a:ext>
            </a:extLst>
          </p:cNvPr>
          <p:cNvSpPr txBox="1"/>
          <p:nvPr/>
        </p:nvSpPr>
        <p:spPr>
          <a:xfrm>
            <a:off x="776104" y="3037543"/>
            <a:ext cx="2951257" cy="1477328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Computers are multicore</a:t>
            </a:r>
            <a:br>
              <a:rPr lang="en-US" dirty="0"/>
            </a:br>
            <a:r>
              <a:rPr lang="en-US" dirty="0"/>
              <a:t>NUMA machines capable</a:t>
            </a:r>
            <a:br>
              <a:rPr lang="en-US" dirty="0"/>
            </a:br>
            <a:r>
              <a:rPr lang="en-US" dirty="0"/>
              <a:t>of many forms of parallelism. </a:t>
            </a:r>
            <a:br>
              <a:rPr lang="en-US" dirty="0"/>
            </a:br>
            <a:r>
              <a:rPr lang="en-US" dirty="0"/>
              <a:t>They are extremely complex </a:t>
            </a:r>
            <a:br>
              <a:rPr lang="en-US" dirty="0"/>
            </a:br>
            <a:r>
              <a:rPr lang="en-US" dirty="0"/>
              <a:t>and sophisticated.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500660-69B5-423E-83DB-195F7A1CAF16}"/>
              </a:ext>
            </a:extLst>
          </p:cNvPr>
          <p:cNvSpPr txBox="1"/>
          <p:nvPr/>
        </p:nvSpPr>
        <p:spPr>
          <a:xfrm>
            <a:off x="3985778" y="3169771"/>
            <a:ext cx="3711657" cy="1200329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Individual CPUs don’t make this NUMA</a:t>
            </a:r>
            <a:br>
              <a:rPr lang="en-US" dirty="0"/>
            </a:br>
            <a:r>
              <a:rPr lang="en-US" dirty="0"/>
              <a:t>dimension obvious. The whole idea is </a:t>
            </a:r>
            <a:br>
              <a:rPr lang="en-US" dirty="0"/>
            </a:br>
            <a:r>
              <a:rPr lang="en-US" dirty="0"/>
              <a:t>that if you don’t want to know, you can</a:t>
            </a:r>
            <a:br>
              <a:rPr lang="en-US" dirty="0"/>
            </a:br>
            <a:r>
              <a:rPr lang="en-US" dirty="0"/>
              <a:t>ignore the presence of parallelism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E4ABD1-2D69-4CB1-BC4D-00EB3A479704}"/>
              </a:ext>
            </a:extLst>
          </p:cNvPr>
          <p:cNvSpPr txBox="1"/>
          <p:nvPr/>
        </p:nvSpPr>
        <p:spPr>
          <a:xfrm>
            <a:off x="7793661" y="3169771"/>
            <a:ext cx="4229243" cy="120032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Compiled languages are</a:t>
            </a:r>
            <a:br>
              <a:rPr lang="en-US" dirty="0"/>
            </a:br>
            <a:r>
              <a:rPr lang="en-US" dirty="0"/>
              <a:t>translated to machine language. Understanding this mapping will allow us to make far more effective use of the machine.</a:t>
            </a:r>
          </a:p>
        </p:txBody>
      </p:sp>
    </p:spTree>
    <p:extLst>
      <p:ext uri="{BB962C8B-B14F-4D97-AF65-F5344CB8AC3E}">
        <p14:creationId xmlns:p14="http://schemas.microsoft.com/office/powerpoint/2010/main" val="2833648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of terms we often use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4127" y="2286000"/>
            <a:ext cx="10769939" cy="4023360"/>
          </a:xfrm>
        </p:spPr>
        <p:txBody>
          <a:bodyPr>
            <a:noAutofit/>
          </a:bodyPr>
          <a:lstStyle/>
          <a:p>
            <a:r>
              <a:rPr lang="en-US" b="1" dirty="0"/>
              <a:t>Microarchitecture: “drill down”.  </a:t>
            </a:r>
          </a:p>
          <a:p>
            <a:r>
              <a:rPr lang="en-US" dirty="0"/>
              <a:t>Details or implementation of the architecture</a:t>
            </a:r>
          </a:p>
          <a:p>
            <a:pPr lvl="1"/>
            <a:r>
              <a:rPr lang="en-US" dirty="0"/>
              <a:t> Examples: memory or cache sizes, clock speed (frequency)</a:t>
            </a:r>
          </a:p>
          <a:p>
            <a:pPr lvl="1"/>
            <a:endParaRPr lang="en-US" dirty="0"/>
          </a:p>
          <a:p>
            <a:r>
              <a:rPr lang="en-US" b="1" dirty="0"/>
              <a:t>Example ISAs: </a:t>
            </a:r>
          </a:p>
          <a:p>
            <a:pPr lvl="1"/>
            <a:r>
              <a:rPr lang="en-US" dirty="0"/>
              <a:t> Intel: x86, IA32, Itanium, x86-64</a:t>
            </a:r>
          </a:p>
          <a:p>
            <a:pPr lvl="1"/>
            <a:r>
              <a:rPr lang="en-US" dirty="0"/>
              <a:t> ARM: Used in almost all mobile phones</a:t>
            </a:r>
          </a:p>
          <a:p>
            <a:pPr lvl="1"/>
            <a:r>
              <a:rPr lang="en-US" dirty="0"/>
              <a:t> RISC V: New open-source ISA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4F50-E844-43B6-B178-E18D25F32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F71B86-F85E-441F-A7DF-FE521A2A5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04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Today: Machine Programming I: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History of Intel processors and architectures</a:t>
            </a:r>
          </a:p>
          <a:p>
            <a:r>
              <a:rPr lang="en-US" dirty="0"/>
              <a:t>Assembly Basics: Registers, operands, move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Arithmetic &amp; logical operations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C/C++, assembly, machine code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8DE387-1D4A-4A43-9DB8-E755AC245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EB8E74-C9FF-48B6-B8CF-A9E8F5DA7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74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A61E6-AE01-4A2C-B01B-1B363651C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 single thread computes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A2B69-88F1-4ABF-B959-7680A1FC1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CS4414 we think of each computation in terms of a “thread”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thread is a pointer into the program instructions.  The CPU loads the instruction that the “PC” points to, fetches any operands from memory, does the action, saves the results back to memory.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the PC is incremented to point to the next instruction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DB846B-4F7B-43FE-AE3F-A2F7EDC67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E776B0-3839-403D-AD23-9742A6F09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22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0D338E0-CA44-437F-87E9-C9CB90827BC7}"/>
              </a:ext>
            </a:extLst>
          </p:cNvPr>
          <p:cNvSpPr/>
          <p:nvPr/>
        </p:nvSpPr>
        <p:spPr>
          <a:xfrm>
            <a:off x="10717321" y="313267"/>
            <a:ext cx="527500" cy="1134533"/>
          </a:xfrm>
          <a:custGeom>
            <a:avLst/>
            <a:gdLst>
              <a:gd name="connsiteX0" fmla="*/ 111546 w 527500"/>
              <a:gd name="connsiteY0" fmla="*/ 0 h 1134533"/>
              <a:gd name="connsiteX1" fmla="*/ 526412 w 527500"/>
              <a:gd name="connsiteY1" fmla="*/ 381000 h 1134533"/>
              <a:gd name="connsiteX2" fmla="*/ 1479 w 527500"/>
              <a:gd name="connsiteY2" fmla="*/ 694266 h 1134533"/>
              <a:gd name="connsiteX3" fmla="*/ 399412 w 527500"/>
              <a:gd name="connsiteY3" fmla="*/ 1134533 h 113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500" h="1134533">
                <a:moveTo>
                  <a:pt x="111546" y="0"/>
                </a:moveTo>
                <a:cubicBezTo>
                  <a:pt x="328151" y="132644"/>
                  <a:pt x="544756" y="265289"/>
                  <a:pt x="526412" y="381000"/>
                </a:cubicBezTo>
                <a:cubicBezTo>
                  <a:pt x="508068" y="496711"/>
                  <a:pt x="22646" y="568677"/>
                  <a:pt x="1479" y="694266"/>
                </a:cubicBezTo>
                <a:cubicBezTo>
                  <a:pt x="-19688" y="819855"/>
                  <a:pt x="189862" y="977194"/>
                  <a:pt x="399412" y="1134533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721D1C-CC07-40EA-BCAB-BAD67FB56D23}"/>
              </a:ext>
            </a:extLst>
          </p:cNvPr>
          <p:cNvSpPr txBox="1"/>
          <p:nvPr/>
        </p:nvSpPr>
        <p:spPr>
          <a:xfrm>
            <a:off x="9850771" y="1558997"/>
            <a:ext cx="226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Common way to depict a single thread</a:t>
            </a:r>
          </a:p>
        </p:txBody>
      </p:sp>
    </p:spTree>
    <p:extLst>
      <p:ext uri="{BB962C8B-B14F-4D97-AF65-F5344CB8AC3E}">
        <p14:creationId xmlns:p14="http://schemas.microsoft.com/office/powerpoint/2010/main" val="4139283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Assembly/Machine </a:t>
            </a:r>
            <a:br>
              <a:rPr lang="en-US" dirty="0"/>
            </a:br>
            <a:r>
              <a:rPr lang="en-US" dirty="0"/>
              <a:t>Code View</a:t>
            </a:r>
          </a:p>
        </p:txBody>
      </p:sp>
      <p:sp>
        <p:nvSpPr>
          <p:cNvPr id="147459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Programmer-Visible State</a:t>
            </a:r>
          </a:p>
          <a:p>
            <a:pPr lvl="1"/>
            <a:r>
              <a:rPr lang="en-US" sz="2800" dirty="0"/>
              <a:t> PC: Program counter</a:t>
            </a:r>
          </a:p>
          <a:p>
            <a:pPr lvl="2"/>
            <a:r>
              <a:rPr lang="en-US" sz="2000" dirty="0"/>
              <a:t> Address of next instruction</a:t>
            </a:r>
          </a:p>
          <a:p>
            <a:pPr lvl="2"/>
            <a:r>
              <a:rPr lang="en-US" sz="2000" dirty="0"/>
              <a:t> Called “RIP” (x86-64)</a:t>
            </a:r>
          </a:p>
          <a:p>
            <a:pPr lvl="1"/>
            <a:r>
              <a:rPr lang="en-US" sz="2800" dirty="0"/>
              <a:t> Register file</a:t>
            </a:r>
          </a:p>
          <a:p>
            <a:pPr lvl="2"/>
            <a:r>
              <a:rPr lang="en-US" sz="2000" dirty="0"/>
              <a:t> Heavily used program data</a:t>
            </a:r>
          </a:p>
          <a:p>
            <a:pPr lvl="1"/>
            <a:r>
              <a:rPr lang="en-US" sz="2800" dirty="0"/>
              <a:t> Condition codes</a:t>
            </a:r>
          </a:p>
          <a:p>
            <a:pPr lvl="2"/>
            <a:r>
              <a:rPr lang="en-US" sz="2000" dirty="0"/>
              <a:t> Store status information about most recent   </a:t>
            </a:r>
            <a:br>
              <a:rPr lang="en-US" sz="2000" dirty="0"/>
            </a:br>
            <a:r>
              <a:rPr lang="en-US" sz="2000" dirty="0"/>
              <a:t>  arithmetic or logical operation</a:t>
            </a:r>
          </a:p>
          <a:p>
            <a:pPr lvl="2"/>
            <a:r>
              <a:rPr lang="en-US" sz="2000" dirty="0"/>
              <a:t> Used for conditional branching</a:t>
            </a:r>
          </a:p>
        </p:txBody>
      </p:sp>
      <p:sp>
        <p:nvSpPr>
          <p:cNvPr id="147473" name="Rectangle 17"/>
          <p:cNvSpPr>
            <a:spLocks noGrp="1" noChangeArrowheads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Memory</a:t>
            </a:r>
          </a:p>
          <a:p>
            <a:pPr lvl="2"/>
            <a:r>
              <a:rPr lang="en-US" sz="2000" dirty="0"/>
              <a:t>Byte addressable array</a:t>
            </a:r>
          </a:p>
          <a:p>
            <a:pPr lvl="2"/>
            <a:r>
              <a:rPr lang="en-US" sz="2000" dirty="0"/>
              <a:t>Code and user data</a:t>
            </a:r>
          </a:p>
          <a:p>
            <a:pPr lvl="2"/>
            <a:r>
              <a:rPr lang="en-US" sz="2000" dirty="0"/>
              <a:t>Stack to support procedures</a:t>
            </a:r>
          </a:p>
          <a:p>
            <a:pPr marL="310896" lvl="2" indent="0">
              <a:buNone/>
            </a:pPr>
            <a:endParaRPr lang="en-US" sz="2000" dirty="0"/>
          </a:p>
          <a:p>
            <a:r>
              <a:rPr lang="en-US" sz="3200" dirty="0"/>
              <a:t>Puzzle:</a:t>
            </a:r>
          </a:p>
          <a:p>
            <a:pPr lvl="2"/>
            <a:r>
              <a:rPr lang="en-US" sz="2200" dirty="0"/>
              <a:t> </a:t>
            </a:r>
            <a:r>
              <a:rPr lang="en-US" sz="2200" i="1" dirty="0"/>
              <a:t>On a NUMA machine, a CPU is near a fast</a:t>
            </a:r>
            <a:br>
              <a:rPr lang="en-US" sz="2200" i="1" dirty="0"/>
            </a:br>
            <a:r>
              <a:rPr lang="en-US" sz="2200" i="1" dirty="0"/>
              <a:t>  memory but can access </a:t>
            </a:r>
            <a:r>
              <a:rPr lang="en-US" sz="2200" dirty="0"/>
              <a:t>all</a:t>
            </a:r>
            <a:r>
              <a:rPr lang="en-US" sz="2200" i="1" dirty="0"/>
              <a:t> memory.</a:t>
            </a:r>
          </a:p>
          <a:p>
            <a:pPr lvl="2"/>
            <a:r>
              <a:rPr lang="en-US" sz="2200" i="1" dirty="0"/>
              <a:t> How does this impact software design?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F02E12-F457-40AD-B6A6-B17972034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1548" y="246111"/>
            <a:ext cx="5071873" cy="1698233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727F16-8137-4384-8FC5-7AADEEE72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5203B2-C6C7-417E-B45C-6DEF03F8D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23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Assembly/Machine </a:t>
            </a:r>
            <a:br>
              <a:rPr lang="en-US" dirty="0"/>
            </a:br>
            <a:r>
              <a:rPr lang="en-US" dirty="0"/>
              <a:t>Code View</a:t>
            </a:r>
          </a:p>
        </p:txBody>
      </p:sp>
      <p:sp>
        <p:nvSpPr>
          <p:cNvPr id="147459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Programmer-Visible State</a:t>
            </a:r>
          </a:p>
          <a:p>
            <a:pPr lvl="1"/>
            <a:r>
              <a:rPr lang="en-US" sz="2800" dirty="0"/>
              <a:t> PC: Program counter</a:t>
            </a:r>
          </a:p>
          <a:p>
            <a:pPr lvl="2"/>
            <a:r>
              <a:rPr lang="en-US" sz="2000" dirty="0"/>
              <a:t> Address of next instruction</a:t>
            </a:r>
          </a:p>
          <a:p>
            <a:pPr lvl="2"/>
            <a:r>
              <a:rPr lang="en-US" sz="2000" dirty="0"/>
              <a:t> Called “RIP” (x86-64)</a:t>
            </a:r>
          </a:p>
          <a:p>
            <a:pPr lvl="1"/>
            <a:r>
              <a:rPr lang="en-US" sz="2800" dirty="0"/>
              <a:t> Register file</a:t>
            </a:r>
          </a:p>
          <a:p>
            <a:pPr lvl="2"/>
            <a:r>
              <a:rPr lang="en-US" sz="2000" dirty="0"/>
              <a:t> Heavily used program data</a:t>
            </a:r>
          </a:p>
          <a:p>
            <a:pPr lvl="1"/>
            <a:r>
              <a:rPr lang="en-US" sz="2800" dirty="0"/>
              <a:t> Condition codes</a:t>
            </a:r>
          </a:p>
          <a:p>
            <a:pPr lvl="2"/>
            <a:r>
              <a:rPr lang="en-US" sz="2000" dirty="0"/>
              <a:t> Store status information about most recent   </a:t>
            </a:r>
            <a:br>
              <a:rPr lang="en-US" sz="2000" dirty="0"/>
            </a:br>
            <a:r>
              <a:rPr lang="en-US" sz="2000" dirty="0"/>
              <a:t>  arithmetic or logical operation</a:t>
            </a:r>
          </a:p>
          <a:p>
            <a:pPr lvl="2"/>
            <a:r>
              <a:rPr lang="en-US" sz="2000" dirty="0"/>
              <a:t> Used for conditional branching</a:t>
            </a:r>
          </a:p>
        </p:txBody>
      </p:sp>
      <p:sp>
        <p:nvSpPr>
          <p:cNvPr id="147473" name="Rectangle 17"/>
          <p:cNvSpPr>
            <a:spLocks noGrp="1" noChangeArrowheads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Memory</a:t>
            </a:r>
          </a:p>
          <a:p>
            <a:pPr lvl="2"/>
            <a:r>
              <a:rPr lang="en-US" sz="2000" dirty="0"/>
              <a:t>Byte addressable array</a:t>
            </a:r>
          </a:p>
          <a:p>
            <a:pPr lvl="2"/>
            <a:r>
              <a:rPr lang="en-US" sz="2000" dirty="0"/>
              <a:t>Code and user data</a:t>
            </a:r>
          </a:p>
          <a:p>
            <a:pPr lvl="2"/>
            <a:r>
              <a:rPr lang="en-US" sz="2000" dirty="0"/>
              <a:t>Stack to support procedures</a:t>
            </a:r>
          </a:p>
          <a:p>
            <a:pPr marL="310896" lvl="2" indent="0">
              <a:buNone/>
            </a:pPr>
            <a:endParaRPr lang="en-US" sz="2000" dirty="0"/>
          </a:p>
          <a:p>
            <a:r>
              <a:rPr lang="en-US" sz="3200" dirty="0"/>
              <a:t>Puzzle:</a:t>
            </a:r>
          </a:p>
          <a:p>
            <a:pPr lvl="2"/>
            <a:r>
              <a:rPr lang="en-US" sz="2200" dirty="0"/>
              <a:t> </a:t>
            </a:r>
            <a:r>
              <a:rPr lang="en-US" sz="2200" i="1" dirty="0"/>
              <a:t>On a NUMA machine, a CPU is near a fast</a:t>
            </a:r>
            <a:br>
              <a:rPr lang="en-US" sz="2200" i="1" dirty="0"/>
            </a:br>
            <a:r>
              <a:rPr lang="en-US" sz="2200" i="1" dirty="0"/>
              <a:t>  memory but can access </a:t>
            </a:r>
            <a:r>
              <a:rPr lang="en-US" sz="2200" dirty="0"/>
              <a:t>all</a:t>
            </a:r>
            <a:r>
              <a:rPr lang="en-US" sz="2200" i="1" dirty="0"/>
              <a:t> memory.</a:t>
            </a:r>
          </a:p>
          <a:p>
            <a:pPr lvl="2"/>
            <a:r>
              <a:rPr lang="en-US" sz="2200" i="1" dirty="0"/>
              <a:t> How does this impact software design?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F02E12-F457-40AD-B6A6-B17972034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1548" y="246111"/>
            <a:ext cx="5071873" cy="1698233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727F16-8137-4384-8FC5-7AADEEE72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5203B2-C6C7-417E-B45C-6DEF03F8D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24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A171D2-5378-46F7-ADAD-B7597166C615}"/>
              </a:ext>
            </a:extLst>
          </p:cNvPr>
          <p:cNvSpPr/>
          <p:nvPr/>
        </p:nvSpPr>
        <p:spPr>
          <a:xfrm>
            <a:off x="1024126" y="914349"/>
            <a:ext cx="10786872" cy="5167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5EE610-DEA1-44DD-8EDA-A0E9FD8B2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415" y="2413965"/>
            <a:ext cx="7711173" cy="25819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34728B6-AB82-466C-BEAE-2D81F815F416}"/>
              </a:ext>
            </a:extLst>
          </p:cNvPr>
          <p:cNvSpPr/>
          <p:nvPr/>
        </p:nvSpPr>
        <p:spPr>
          <a:xfrm>
            <a:off x="9414065" y="1585623"/>
            <a:ext cx="2295210" cy="828342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badi" panose="020B0604020202020204" pitchFamily="34" charset="0"/>
                <a:cs typeface="Times New Roman" panose="02020603050405020304" pitchFamily="18" charset="0"/>
              </a:rPr>
              <a:t>This memory is slower to access!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D2C1B0-B416-4430-AB80-542F46F63A98}"/>
              </a:ext>
            </a:extLst>
          </p:cNvPr>
          <p:cNvSpPr/>
          <p:nvPr/>
        </p:nvSpPr>
        <p:spPr>
          <a:xfrm>
            <a:off x="9414065" y="2419372"/>
            <a:ext cx="2295210" cy="828342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badi" panose="020B0604020202020204" pitchFamily="34" charset="0"/>
                <a:cs typeface="Times New Roman" panose="02020603050405020304" pitchFamily="18" charset="0"/>
              </a:rPr>
              <a:t>Same with this one…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3CE450-A40A-4577-A5EC-8D29BE9BDD1B}"/>
              </a:ext>
            </a:extLst>
          </p:cNvPr>
          <p:cNvSpPr/>
          <p:nvPr/>
        </p:nvSpPr>
        <p:spPr>
          <a:xfrm>
            <a:off x="9416310" y="3258528"/>
            <a:ext cx="2295210" cy="828342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badi" panose="020B0604020202020204" pitchFamily="34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D5734A-2434-4124-9C6B-AC44C3284402}"/>
              </a:ext>
            </a:extLst>
          </p:cNvPr>
          <p:cNvSpPr/>
          <p:nvPr/>
        </p:nvSpPr>
        <p:spPr>
          <a:xfrm>
            <a:off x="9414065" y="4108499"/>
            <a:ext cx="2295210" cy="828342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badi" panose="020B0604020202020204" pitchFamily="34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5EA1FB-70B9-44A9-87E4-384EDC32C748}"/>
              </a:ext>
            </a:extLst>
          </p:cNvPr>
          <p:cNvSpPr/>
          <p:nvPr/>
        </p:nvSpPr>
        <p:spPr>
          <a:xfrm>
            <a:off x="9414065" y="4967547"/>
            <a:ext cx="2295210" cy="828342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badi" panose="020B0604020202020204" pitchFamily="34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66A274-B62E-4E15-9E30-A948FC240E23}"/>
              </a:ext>
            </a:extLst>
          </p:cNvPr>
          <p:cNvSpPr txBox="1"/>
          <p:nvPr/>
        </p:nvSpPr>
        <p:spPr>
          <a:xfrm>
            <a:off x="1180296" y="1067471"/>
            <a:ext cx="7971348" cy="120032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Example: With 6 on-board DRAM modules and 12 NUMA CPUs, each pair of CPUs has one nearby DRAM module.  Memory in that range of addresses will be very fast.  The other 5 DRAM modules are further away.  Data in those address ranges is visible and everything looks identical, but access is slower!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E8A5B88-FFB2-4B02-9D50-2A7A2B369E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672"/>
          <a:stretch/>
        </p:blipFill>
        <p:spPr>
          <a:xfrm>
            <a:off x="1340994" y="3134406"/>
            <a:ext cx="3726641" cy="258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295247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EC4484E-61FD-40D2-8CCB-2C7761D70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tries to hide memory delays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3A48BEE-21A3-47AC-A88F-F7176A8F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it runs thread </a:t>
            </a:r>
            <a:r>
              <a:rPr lang="en-US" b="1" i="1" dirty="0"/>
              <a:t>t</a:t>
            </a:r>
            <a:r>
              <a:rPr lang="en-US" dirty="0"/>
              <a:t> on core </a:t>
            </a:r>
            <a:r>
              <a:rPr lang="en-US" b="1" i="1" dirty="0"/>
              <a:t>k</a:t>
            </a:r>
            <a:r>
              <a:rPr lang="en-US" dirty="0"/>
              <a:t>, Linux tries to allocate memory for </a:t>
            </a:r>
            <a:r>
              <a:rPr lang="en-US" b="1" i="1" dirty="0"/>
              <a:t>t</a:t>
            </a:r>
            <a:r>
              <a:rPr lang="en-US" dirty="0"/>
              <a:t> (stack, malloc…) in the DRAM close to that </a:t>
            </a:r>
            <a:r>
              <a:rPr lang="en-US" b="1" i="1" dirty="0"/>
              <a:t>k.</a:t>
            </a:r>
            <a:endParaRPr lang="en-US" dirty="0"/>
          </a:p>
          <a:p>
            <a:endParaRPr lang="en-US" dirty="0"/>
          </a:p>
          <a:p>
            <a:r>
              <a:rPr lang="en-US" dirty="0"/>
              <a:t>Yet all memory operations work identically even if the thread is actually accessing some other DRAM.  </a:t>
            </a:r>
            <a:r>
              <a:rPr lang="en-US" i="1" dirty="0"/>
              <a:t>They are just slower.</a:t>
            </a:r>
          </a:p>
          <a:p>
            <a:endParaRPr lang="en-US" i="1" dirty="0"/>
          </a:p>
          <a:p>
            <a:r>
              <a:rPr lang="en-US" i="1" dirty="0"/>
              <a:t>Linux doesn’t even tell you which parts of your address space are mapped to which DRAM units.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31BFB-1042-43E6-8BE5-EB5229272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889A8-5F5A-4214-A387-D3483DEF2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9240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hardware understands “primitive” data types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FB7A00A-8194-4DAF-8B04-B151AC3566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“Integer” data of 1, 2, 4, or 8 bytes</a:t>
            </a:r>
          </a:p>
          <a:p>
            <a:pPr lvl="1"/>
            <a:r>
              <a:rPr lang="en-US" dirty="0"/>
              <a:t>Data values</a:t>
            </a:r>
          </a:p>
          <a:p>
            <a:pPr lvl="1"/>
            <a:r>
              <a:rPr lang="en-US" dirty="0"/>
              <a:t>Addresses (untyped pointers)</a:t>
            </a:r>
          </a:p>
          <a:p>
            <a:endParaRPr lang="en-US" dirty="0"/>
          </a:p>
          <a:p>
            <a:r>
              <a:rPr lang="en-US" dirty="0"/>
              <a:t>Floating point data of 4, 8, or 10 bytes (new: 4-bit, 8-bit, 16-bit)</a:t>
            </a:r>
          </a:p>
          <a:p>
            <a:endParaRPr lang="en-US" dirty="0"/>
          </a:p>
          <a:p>
            <a:r>
              <a:rPr lang="en-US" dirty="0"/>
              <a:t>Code: Byte sequences encoding series of instructions</a:t>
            </a:r>
          </a:p>
          <a:p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B5649A6-3CE6-4197-A925-0578F137516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(SIMD vector data types of 8, 16, 32 or 64 bytes)</a:t>
            </a:r>
          </a:p>
          <a:p>
            <a:endParaRPr lang="en-US" dirty="0"/>
          </a:p>
          <a:p>
            <a:r>
              <a:rPr lang="en-US" dirty="0"/>
              <a:t>No aggregate types such as arrays or structures</a:t>
            </a:r>
          </a:p>
          <a:p>
            <a:pPr lvl="1"/>
            <a:r>
              <a:rPr lang="en-US" dirty="0"/>
              <a:t> Just contiguously allocated bytes in memory</a:t>
            </a:r>
          </a:p>
          <a:p>
            <a:pPr lvl="1"/>
            <a:r>
              <a:rPr lang="en-US" dirty="0"/>
              <a:t> </a:t>
            </a:r>
            <a:r>
              <a:rPr lang="en-US" b="1" dirty="0"/>
              <a:t>Example: </a:t>
            </a:r>
            <a:r>
              <a:rPr lang="en-US" dirty="0"/>
              <a:t>Raw images are arrays in a </a:t>
            </a:r>
            <a:br>
              <a:rPr lang="en-US" dirty="0"/>
            </a:br>
            <a:r>
              <a:rPr lang="en-US" dirty="0"/>
              <a:t>  format defined by the camera or video, </a:t>
            </a:r>
            <a:br>
              <a:rPr lang="en-US" dirty="0"/>
            </a:br>
            <a:r>
              <a:rPr lang="en-US" dirty="0"/>
              <a:t>  such as RGB, jpeg, mpeg.  The </a:t>
            </a:r>
            <a:r>
              <a:rPr lang="en-US" i="1" dirty="0"/>
              <a:t>camera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 understands the format.  The host computer</a:t>
            </a:r>
            <a:br>
              <a:rPr lang="en-US" dirty="0"/>
            </a:br>
            <a:r>
              <a:rPr lang="en-US" dirty="0"/>
              <a:t>  the camera is attached to just sees bytes</a:t>
            </a:r>
          </a:p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BACF42-9546-456B-A946-E166608B7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081684-DEA5-4C56-A1A0-57F048363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12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hardware understands “primitive” data types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FB7A00A-8194-4DAF-8B04-B151AC3566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“Integer” data of 1, 2, 4, or 8 bytes</a:t>
            </a:r>
          </a:p>
          <a:p>
            <a:pPr lvl="1"/>
            <a:r>
              <a:rPr lang="en-US" dirty="0"/>
              <a:t>Data values</a:t>
            </a:r>
          </a:p>
          <a:p>
            <a:pPr lvl="1"/>
            <a:r>
              <a:rPr lang="en-US" dirty="0"/>
              <a:t>Addresses (untyped pointers)</a:t>
            </a:r>
          </a:p>
          <a:p>
            <a:endParaRPr lang="en-US" dirty="0"/>
          </a:p>
          <a:p>
            <a:r>
              <a:rPr lang="en-US" dirty="0"/>
              <a:t>Floating point data of 4, 8, or 10 bytes (new: 4-bit, 8-bit, 16-bit)</a:t>
            </a:r>
          </a:p>
          <a:p>
            <a:endParaRPr lang="en-US" dirty="0"/>
          </a:p>
          <a:p>
            <a:r>
              <a:rPr lang="en-US" dirty="0"/>
              <a:t>Code: Byte sequences encoding series of instructions</a:t>
            </a:r>
          </a:p>
          <a:p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B5649A6-3CE6-4197-A925-0578F137516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(SIMD vector data types of 8, 16, 32 or 64 bytes)</a:t>
            </a:r>
          </a:p>
          <a:p>
            <a:endParaRPr lang="en-US" dirty="0"/>
          </a:p>
          <a:p>
            <a:r>
              <a:rPr lang="en-US" dirty="0"/>
              <a:t>No aggregate types such as arrays or structures</a:t>
            </a:r>
          </a:p>
          <a:p>
            <a:pPr lvl="1"/>
            <a:r>
              <a:rPr lang="en-US" dirty="0"/>
              <a:t> Just contiguously allocated bytes in memory</a:t>
            </a:r>
          </a:p>
          <a:p>
            <a:pPr lvl="1"/>
            <a:r>
              <a:rPr lang="en-US" dirty="0"/>
              <a:t> </a:t>
            </a:r>
            <a:r>
              <a:rPr lang="en-US" b="1" dirty="0"/>
              <a:t>Example: </a:t>
            </a:r>
            <a:r>
              <a:rPr lang="en-US" dirty="0"/>
              <a:t>Raw images are arrays in a </a:t>
            </a:r>
            <a:br>
              <a:rPr lang="en-US" dirty="0"/>
            </a:br>
            <a:r>
              <a:rPr lang="en-US" dirty="0"/>
              <a:t>  format defined by the camera or video, </a:t>
            </a:r>
            <a:br>
              <a:rPr lang="en-US" dirty="0"/>
            </a:br>
            <a:r>
              <a:rPr lang="en-US" dirty="0"/>
              <a:t>  such as RGB, jpeg, mpeg.  The </a:t>
            </a:r>
            <a:r>
              <a:rPr lang="en-US" i="1" dirty="0"/>
              <a:t>camera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 understands the format.  The host computer</a:t>
            </a:r>
            <a:br>
              <a:rPr lang="en-US" dirty="0"/>
            </a:br>
            <a:r>
              <a:rPr lang="en-US" dirty="0"/>
              <a:t>  the camera is attached to just sees bytes</a:t>
            </a:r>
          </a:p>
          <a:p>
            <a:endParaRPr lang="en-US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2CBC748A-E74F-42C0-9753-D9963F911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32883" y="2286000"/>
            <a:ext cx="9915523" cy="326813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7C49F38-264D-43F4-A146-61A32162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C7030F-FBC4-495F-9188-DD8E8DEFA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7612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x86-64 Integer Registers</a:t>
            </a:r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024128" y="5266266"/>
            <a:ext cx="10641690" cy="1043093"/>
          </a:xfrm>
        </p:spPr>
        <p:txBody>
          <a:bodyPr/>
          <a:lstStyle/>
          <a:p>
            <a:pPr lvl="1"/>
            <a:r>
              <a:rPr lang="en-US" dirty="0"/>
              <a:t>Can reference low-order 4 bytes (also low-order 1 &amp; 2 bytes)</a:t>
            </a:r>
          </a:p>
          <a:p>
            <a:pPr lvl="1"/>
            <a:r>
              <a:rPr lang="en-US" dirty="0"/>
              <a:t>Not part of memory (or cache)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68ECBA-2994-43AB-BB1A-195CCCAF9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801" y="1737730"/>
            <a:ext cx="5277097" cy="3382539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F30631-7B46-4728-A0B9-BE1AA6052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12CDA9-9560-40EF-B09F-F814B9B3A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28</a:t>
            </a:fld>
            <a:endParaRPr lang="en-US"/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History: IA32 Registers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31DFDC-3A85-41D6-AE5D-9D6EFD0B1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808" y="1631434"/>
            <a:ext cx="6897326" cy="4960307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2DB23C-0172-4954-A9DE-8C0A97798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901E1-9792-4813-B5CB-B7C742776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3EBAE-61C3-49B0-8B80-85CBA688B4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99" t="22427" r="1399" b="13796"/>
          <a:stretch/>
        </p:blipFill>
        <p:spPr>
          <a:xfrm>
            <a:off x="5341596" y="4729568"/>
            <a:ext cx="2283515" cy="110144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94D7CDE-B80B-4A05-9A67-FCF199156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6759" y="4414030"/>
            <a:ext cx="3257550" cy="2400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8195F9-BF0B-4EE0-B2E1-D089E0257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What’s Inside?  Architecture = components of a computer + operating System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93CE95-DF92-487E-86FF-CB007AC5E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A24771-4C00-4D7C-83CB-E48C37F9E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C4C035-77CF-4928-AB9F-1E3E4F51060A}"/>
              </a:ext>
            </a:extLst>
          </p:cNvPr>
          <p:cNvSpPr/>
          <p:nvPr/>
        </p:nvSpPr>
        <p:spPr>
          <a:xfrm>
            <a:off x="1693333" y="2084832"/>
            <a:ext cx="3496734" cy="1869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F8B614-66CA-4216-B616-AED55B9BD0B7}"/>
              </a:ext>
            </a:extLst>
          </p:cNvPr>
          <p:cNvSpPr txBox="1"/>
          <p:nvPr/>
        </p:nvSpPr>
        <p:spPr>
          <a:xfrm>
            <a:off x="2396066" y="2633134"/>
            <a:ext cx="68580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CPU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3D800F-EF69-4F85-9BC4-B371F8258578}"/>
              </a:ext>
            </a:extLst>
          </p:cNvPr>
          <p:cNvSpPr txBox="1"/>
          <p:nvPr/>
        </p:nvSpPr>
        <p:spPr>
          <a:xfrm>
            <a:off x="3577166" y="2520546"/>
            <a:ext cx="1016000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Registers (L1 cache)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05C0E7-A9A0-43C6-AA51-7F99DD9EF89C}"/>
              </a:ext>
            </a:extLst>
          </p:cNvPr>
          <p:cNvSpPr txBox="1"/>
          <p:nvPr/>
        </p:nvSpPr>
        <p:spPr>
          <a:xfrm>
            <a:off x="2823634" y="3119763"/>
            <a:ext cx="126153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L2 Cache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9F600A-D8BE-402F-93A4-8AD049F3354B}"/>
              </a:ext>
            </a:extLst>
          </p:cNvPr>
          <p:cNvSpPr/>
          <p:nvPr/>
        </p:nvSpPr>
        <p:spPr>
          <a:xfrm>
            <a:off x="7128929" y="2109215"/>
            <a:ext cx="3496734" cy="1869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9085E6-53C6-4D1E-8E85-B00407C84B37}"/>
              </a:ext>
            </a:extLst>
          </p:cNvPr>
          <p:cNvSpPr txBox="1"/>
          <p:nvPr/>
        </p:nvSpPr>
        <p:spPr>
          <a:xfrm>
            <a:off x="7831662" y="2657517"/>
            <a:ext cx="68580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CPU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FB68EB-DCDD-40D7-B0A4-F94FE9E89878}"/>
              </a:ext>
            </a:extLst>
          </p:cNvPr>
          <p:cNvSpPr txBox="1"/>
          <p:nvPr/>
        </p:nvSpPr>
        <p:spPr>
          <a:xfrm>
            <a:off x="9012762" y="2544929"/>
            <a:ext cx="1016000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Registers (L1 cache)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BC1736-803E-4F02-9D27-4669CEDD1715}"/>
              </a:ext>
            </a:extLst>
          </p:cNvPr>
          <p:cNvSpPr txBox="1"/>
          <p:nvPr/>
        </p:nvSpPr>
        <p:spPr>
          <a:xfrm>
            <a:off x="8259230" y="3144146"/>
            <a:ext cx="126153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L2 Cache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D9C5B9-0CBD-45CD-B468-B24063FA1E0D}"/>
              </a:ext>
            </a:extLst>
          </p:cNvPr>
          <p:cNvSpPr txBox="1"/>
          <p:nvPr/>
        </p:nvSpPr>
        <p:spPr>
          <a:xfrm>
            <a:off x="5664196" y="3586895"/>
            <a:ext cx="126153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L3 Cache</a:t>
            </a:r>
          </a:p>
        </p:txBody>
      </p:sp>
      <p:sp>
        <p:nvSpPr>
          <p:cNvPr id="19" name="Arrow: Left-Right 18">
            <a:extLst>
              <a:ext uri="{FF2B5EF4-FFF2-40B4-BE49-F238E27FC236}">
                <a16:creationId xmlns:a16="http://schemas.microsoft.com/office/drawing/2014/main" id="{B329A75A-41CB-4070-81F4-16AD77C32C17}"/>
              </a:ext>
            </a:extLst>
          </p:cNvPr>
          <p:cNvSpPr/>
          <p:nvPr/>
        </p:nvSpPr>
        <p:spPr>
          <a:xfrm>
            <a:off x="1998129" y="3976730"/>
            <a:ext cx="8593667" cy="38598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Memory Bus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47FC4C-57F3-4137-B766-247E76F42483}"/>
              </a:ext>
            </a:extLst>
          </p:cNvPr>
          <p:cNvSpPr txBox="1"/>
          <p:nvPr/>
        </p:nvSpPr>
        <p:spPr>
          <a:xfrm>
            <a:off x="2810934" y="3557671"/>
            <a:ext cx="1261532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24030D-5676-4C19-839F-E48B88C42438}"/>
              </a:ext>
            </a:extLst>
          </p:cNvPr>
          <p:cNvSpPr txBox="1"/>
          <p:nvPr/>
        </p:nvSpPr>
        <p:spPr>
          <a:xfrm>
            <a:off x="8246530" y="3557671"/>
            <a:ext cx="1261532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Core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21645EF-7B63-488A-9ADB-0C7F09D9C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44" y="4873439"/>
            <a:ext cx="2108820" cy="1871366"/>
          </a:xfrm>
          <a:prstGeom prst="rect">
            <a:avLst/>
          </a:prstGeom>
        </p:spPr>
      </p:pic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57648749-2C6F-45E9-BC57-8BA05CF3E852}"/>
              </a:ext>
            </a:extLst>
          </p:cNvPr>
          <p:cNvSpPr/>
          <p:nvPr/>
        </p:nvSpPr>
        <p:spPr>
          <a:xfrm>
            <a:off x="2120730" y="6025915"/>
            <a:ext cx="8593667" cy="4846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PCIe Bus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BF0F57-417C-4756-8418-8A6745EA78AA}"/>
              </a:ext>
            </a:extLst>
          </p:cNvPr>
          <p:cNvSpPr txBox="1"/>
          <p:nvPr/>
        </p:nvSpPr>
        <p:spPr>
          <a:xfrm>
            <a:off x="2738966" y="5162791"/>
            <a:ext cx="1261532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SSD storage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261F07-F207-4377-9A9F-318B55873CA2}"/>
              </a:ext>
            </a:extLst>
          </p:cNvPr>
          <p:cNvSpPr txBox="1"/>
          <p:nvPr/>
        </p:nvSpPr>
        <p:spPr>
          <a:xfrm>
            <a:off x="8191504" y="5190740"/>
            <a:ext cx="1261532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100G Ethernet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5FA8E2-9289-41B8-A3E3-54A1C91DA2BA}"/>
              </a:ext>
            </a:extLst>
          </p:cNvPr>
          <p:cNvSpPr txBox="1"/>
          <p:nvPr/>
        </p:nvSpPr>
        <p:spPr>
          <a:xfrm>
            <a:off x="5341596" y="4374115"/>
            <a:ext cx="2283514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Memory Unit (DRAM)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63B499-DC7F-4B0F-9730-4200215B73AB}"/>
              </a:ext>
            </a:extLst>
          </p:cNvPr>
          <p:cNvSpPr txBox="1"/>
          <p:nvPr/>
        </p:nvSpPr>
        <p:spPr>
          <a:xfrm>
            <a:off x="3945471" y="3351917"/>
            <a:ext cx="4605867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00000"/>
                </a:solidFill>
                <a:latin typeface="Arial Black" panose="020B0A04020102020204" pitchFamily="34" charset="0"/>
              </a:rPr>
              <a:t>A BIG PILE OF HARDWARE REQUIRING A LOT OF HIGHLY SKILLED CARE AND FEEDING!</a:t>
            </a:r>
          </a:p>
        </p:txBody>
      </p:sp>
    </p:spTree>
    <p:extLst>
      <p:ext uri="{BB962C8B-B14F-4D97-AF65-F5344CB8AC3E}">
        <p14:creationId xmlns:p14="http://schemas.microsoft.com/office/powerpoint/2010/main" val="401502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Characteristics: Operations</a:t>
            </a:r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Transfer data between memory and register</a:t>
            </a:r>
          </a:p>
          <a:p>
            <a:pPr lvl="1"/>
            <a:r>
              <a:rPr lang="en-US" dirty="0"/>
              <a:t>Load data from memory into register</a:t>
            </a:r>
          </a:p>
          <a:p>
            <a:pPr lvl="1"/>
            <a:r>
              <a:rPr lang="en-US" dirty="0"/>
              <a:t>Store register data into memory</a:t>
            </a:r>
          </a:p>
          <a:p>
            <a:endParaRPr lang="en-US" dirty="0"/>
          </a:p>
          <a:p>
            <a:r>
              <a:rPr lang="en-US" dirty="0"/>
              <a:t>Perform arithmetic function on register or memory data</a:t>
            </a:r>
          </a:p>
          <a:p>
            <a:endParaRPr lang="en-US" dirty="0"/>
          </a:p>
          <a:p>
            <a:r>
              <a:rPr lang="en-US" dirty="0"/>
              <a:t>Transfer control</a:t>
            </a:r>
          </a:p>
          <a:p>
            <a:pPr lvl="1"/>
            <a:r>
              <a:rPr lang="en-US" dirty="0"/>
              <a:t>Unconditional jumps to/from procedures</a:t>
            </a:r>
          </a:p>
          <a:p>
            <a:pPr lvl="1"/>
            <a:r>
              <a:rPr lang="en-US" dirty="0"/>
              <a:t>Conditional branches</a:t>
            </a:r>
          </a:p>
          <a:p>
            <a:pPr lvl="1"/>
            <a:r>
              <a:rPr lang="en-US"/>
              <a:t>Indirect branches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168F13C-7837-4AFE-B76A-DAEA01C2A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1C5068-75B7-4920-8356-90CB93BE2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2304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457200"/>
            <a:ext cx="5537200" cy="573088"/>
          </a:xfrm>
        </p:spPr>
        <p:txBody>
          <a:bodyPr/>
          <a:lstStyle/>
          <a:p>
            <a:r>
              <a:rPr lang="en-US" dirty="0"/>
              <a:t>Moving Data</a:t>
            </a:r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14514" y="1100138"/>
            <a:ext cx="8396287" cy="5224462"/>
          </a:xfrm>
        </p:spPr>
        <p:txBody>
          <a:bodyPr/>
          <a:lstStyle/>
          <a:p>
            <a:r>
              <a:rPr lang="en-US" dirty="0"/>
              <a:t>Moving Data</a:t>
            </a:r>
          </a:p>
          <a:p>
            <a:pPr lvl="1">
              <a:buFont typeface="Wingdings" pitchFamily="2" charset="2"/>
              <a:buNone/>
            </a:pPr>
            <a:r>
              <a:rPr lang="en-US" b="1" dirty="0" err="1">
                <a:latin typeface="Courier New" pitchFamily="49" charset="0"/>
              </a:rPr>
              <a:t>movq</a:t>
            </a:r>
            <a:r>
              <a:rPr lang="en-US" b="1" dirty="0"/>
              <a:t> </a:t>
            </a:r>
            <a:r>
              <a:rPr lang="en-US" b="1" i="1" dirty="0"/>
              <a:t>Source</a:t>
            </a:r>
            <a:r>
              <a:rPr lang="en-US" b="1" dirty="0"/>
              <a:t>, </a:t>
            </a:r>
            <a:r>
              <a:rPr lang="en-US" b="1" i="1" dirty="0" err="1"/>
              <a:t>Dest</a:t>
            </a:r>
            <a:endParaRPr lang="en-US" dirty="0"/>
          </a:p>
          <a:p>
            <a:pPr>
              <a:spcBef>
                <a:spcPts val="1800"/>
              </a:spcBef>
            </a:pPr>
            <a:r>
              <a:rPr lang="en-US" dirty="0"/>
              <a:t>Operand Types</a:t>
            </a:r>
          </a:p>
          <a:p>
            <a:pPr lvl="1"/>
            <a:r>
              <a:rPr lang="en-US" b="1" i="1" dirty="0">
                <a:solidFill>
                  <a:srgbClr val="C00000"/>
                </a:solidFill>
              </a:rPr>
              <a:t>Immediate:</a:t>
            </a:r>
            <a:r>
              <a:rPr lang="en-US" dirty="0"/>
              <a:t> Constant integer data</a:t>
            </a:r>
          </a:p>
          <a:p>
            <a:pPr lvl="2"/>
            <a:r>
              <a:rPr lang="en-US" dirty="0"/>
              <a:t>Example: </a:t>
            </a:r>
            <a:r>
              <a:rPr lang="en-US" b="1" dirty="0">
                <a:latin typeface="Courier New" pitchFamily="49" charset="0"/>
              </a:rPr>
              <a:t>$0x400</a:t>
            </a:r>
            <a:r>
              <a:rPr lang="en-US" b="1" dirty="0"/>
              <a:t>, </a:t>
            </a:r>
            <a:r>
              <a:rPr lang="en-US" b="1" dirty="0">
                <a:latin typeface="Courier New" pitchFamily="49" charset="0"/>
              </a:rPr>
              <a:t>$-533</a:t>
            </a:r>
            <a:endParaRPr lang="en-US" dirty="0"/>
          </a:p>
          <a:p>
            <a:pPr lvl="2"/>
            <a:r>
              <a:rPr lang="en-US" dirty="0"/>
              <a:t>Like C constant, but prefixed with </a:t>
            </a:r>
            <a:r>
              <a:rPr lang="en-US" b="1" dirty="0">
                <a:latin typeface="Courier New" pitchFamily="49" charset="0"/>
              </a:rPr>
              <a:t>‘$’</a:t>
            </a:r>
          </a:p>
          <a:p>
            <a:pPr lvl="2"/>
            <a:r>
              <a:rPr lang="en-US" dirty="0"/>
              <a:t>Encoded with 1, 2, or 4 bytes</a:t>
            </a:r>
          </a:p>
          <a:p>
            <a:pPr lvl="1"/>
            <a:r>
              <a:rPr lang="en-US" b="1" i="1" dirty="0">
                <a:solidFill>
                  <a:srgbClr val="C00000"/>
                </a:solidFill>
              </a:rPr>
              <a:t>Register: </a:t>
            </a:r>
            <a:r>
              <a:rPr lang="en-US" dirty="0"/>
              <a:t>One of 16 integer registers</a:t>
            </a:r>
          </a:p>
          <a:p>
            <a:pPr lvl="2"/>
            <a:r>
              <a:rPr lang="en-US" dirty="0"/>
              <a:t>Example: </a:t>
            </a:r>
            <a:r>
              <a:rPr lang="en-US" b="1" dirty="0">
                <a:latin typeface="Courier New" pitchFamily="49" charset="0"/>
              </a:rPr>
              <a:t>%</a:t>
            </a:r>
            <a:r>
              <a:rPr lang="en-US" b="1" dirty="0" err="1">
                <a:latin typeface="Courier New" pitchFamily="49" charset="0"/>
              </a:rPr>
              <a:t>rax</a:t>
            </a:r>
            <a:r>
              <a:rPr lang="en-US" b="1" dirty="0">
                <a:latin typeface="Courier New" pitchFamily="49" charset="0"/>
              </a:rPr>
              <a:t>, %r13</a:t>
            </a:r>
          </a:p>
          <a:p>
            <a:pPr lvl="2"/>
            <a:r>
              <a:rPr lang="en-US" dirty="0"/>
              <a:t>But </a:t>
            </a:r>
            <a:r>
              <a:rPr lang="en-US" b="1" dirty="0">
                <a:latin typeface="Courier New" pitchFamily="49" charset="0"/>
              </a:rPr>
              <a:t>%</a:t>
            </a:r>
            <a:r>
              <a:rPr lang="en-US" b="1" dirty="0" err="1">
                <a:latin typeface="Courier New" pitchFamily="49" charset="0"/>
              </a:rPr>
              <a:t>rsp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dirty="0"/>
              <a:t>reserved for special use</a:t>
            </a:r>
          </a:p>
          <a:p>
            <a:pPr lvl="2"/>
            <a:r>
              <a:rPr lang="en-US" dirty="0"/>
              <a:t>Others have special uses for particular instructions</a:t>
            </a:r>
          </a:p>
          <a:p>
            <a:pPr lvl="1"/>
            <a:r>
              <a:rPr lang="en-US" b="1" i="1" dirty="0">
                <a:solidFill>
                  <a:srgbClr val="C00000"/>
                </a:solidFill>
              </a:rPr>
              <a:t>Memory:</a:t>
            </a:r>
            <a:r>
              <a:rPr lang="en-US" dirty="0"/>
              <a:t> 8 consecutive bytes of memory at address given by register</a:t>
            </a:r>
          </a:p>
          <a:p>
            <a:pPr lvl="2"/>
            <a:r>
              <a:rPr lang="en-US" dirty="0"/>
              <a:t>Simplest example: </a:t>
            </a:r>
            <a:r>
              <a:rPr lang="en-US" b="1" dirty="0">
                <a:latin typeface="Courier New" pitchFamily="49" charset="0"/>
              </a:rPr>
              <a:t>(%</a:t>
            </a:r>
            <a:r>
              <a:rPr lang="en-US" b="1" dirty="0" err="1">
                <a:latin typeface="Courier New" pitchFamily="49" charset="0"/>
              </a:rPr>
              <a:t>rax</a:t>
            </a:r>
            <a:r>
              <a:rPr lang="en-US" b="1" dirty="0">
                <a:latin typeface="Courier New" pitchFamily="49" charset="0"/>
              </a:rPr>
              <a:t>)</a:t>
            </a:r>
          </a:p>
          <a:p>
            <a:pPr lvl="2"/>
            <a:r>
              <a:rPr lang="en-US" dirty="0"/>
              <a:t>Various other “addressing modes”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7691416" y="609600"/>
            <a:ext cx="2519384" cy="4267200"/>
            <a:chOff x="6167416" y="609600"/>
            <a:chExt cx="2519384" cy="4267200"/>
          </a:xfrm>
        </p:grpSpPr>
        <p:sp>
          <p:nvSpPr>
            <p:cNvPr id="156676" name="Rectangle 4"/>
            <p:cNvSpPr>
              <a:spLocks noChangeArrowheads="1"/>
            </p:cNvSpPr>
            <p:nvPr/>
          </p:nvSpPr>
          <p:spPr bwMode="auto">
            <a:xfrm>
              <a:off x="6172200" y="609600"/>
              <a:ext cx="25146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sz="2400" b="1" dirty="0" err="1">
                  <a:solidFill>
                    <a:srgbClr val="000000"/>
                  </a:solidFill>
                  <a:latin typeface="Courier New" pitchFamily="49" charset="0"/>
                </a:rPr>
                <a:t>rax</a:t>
              </a:r>
              <a:endParaRPr lang="en-US" sz="2400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156677" name="Rectangle 5"/>
            <p:cNvSpPr>
              <a:spLocks noChangeArrowheads="1"/>
            </p:cNvSpPr>
            <p:nvPr/>
          </p:nvSpPr>
          <p:spPr bwMode="auto">
            <a:xfrm>
              <a:off x="6172200" y="1066800"/>
              <a:ext cx="25146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sz="2400" b="1" dirty="0" err="1">
                  <a:solidFill>
                    <a:srgbClr val="000000"/>
                  </a:solidFill>
                  <a:latin typeface="Courier New" pitchFamily="49" charset="0"/>
                </a:rPr>
                <a:t>rcx</a:t>
              </a:r>
              <a:endParaRPr lang="en-US" sz="2400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156678" name="Rectangle 6"/>
            <p:cNvSpPr>
              <a:spLocks noChangeArrowheads="1"/>
            </p:cNvSpPr>
            <p:nvPr/>
          </p:nvSpPr>
          <p:spPr bwMode="auto">
            <a:xfrm>
              <a:off x="6172200" y="1524000"/>
              <a:ext cx="25146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sz="2400" b="1" dirty="0" err="1">
                  <a:solidFill>
                    <a:srgbClr val="000000"/>
                  </a:solidFill>
                  <a:latin typeface="Courier New" pitchFamily="49" charset="0"/>
                </a:rPr>
                <a:t>rdx</a:t>
              </a:r>
              <a:endParaRPr lang="en-US" sz="2400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156679" name="Rectangle 7"/>
            <p:cNvSpPr>
              <a:spLocks noChangeArrowheads="1"/>
            </p:cNvSpPr>
            <p:nvPr/>
          </p:nvSpPr>
          <p:spPr bwMode="auto">
            <a:xfrm>
              <a:off x="6172200" y="1981200"/>
              <a:ext cx="25146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sz="2400" b="1" dirty="0" err="1">
                  <a:solidFill>
                    <a:srgbClr val="000000"/>
                  </a:solidFill>
                  <a:latin typeface="Courier New" pitchFamily="49" charset="0"/>
                </a:rPr>
                <a:t>rbx</a:t>
              </a:r>
              <a:endParaRPr lang="en-US" sz="2400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156680" name="Rectangle 8"/>
            <p:cNvSpPr>
              <a:spLocks noChangeArrowheads="1"/>
            </p:cNvSpPr>
            <p:nvPr/>
          </p:nvSpPr>
          <p:spPr bwMode="auto">
            <a:xfrm>
              <a:off x="6172200" y="2438400"/>
              <a:ext cx="25146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sz="2400" b="1" dirty="0" err="1">
                  <a:solidFill>
                    <a:srgbClr val="000000"/>
                  </a:solidFill>
                  <a:latin typeface="Courier New" pitchFamily="49" charset="0"/>
                </a:rPr>
                <a:t>rsi</a:t>
              </a:r>
              <a:endParaRPr lang="en-US" sz="2400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156681" name="Rectangle 9"/>
            <p:cNvSpPr>
              <a:spLocks noChangeArrowheads="1"/>
            </p:cNvSpPr>
            <p:nvPr/>
          </p:nvSpPr>
          <p:spPr bwMode="auto">
            <a:xfrm>
              <a:off x="6172200" y="2895600"/>
              <a:ext cx="25146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sz="2400" b="1" dirty="0" err="1">
                  <a:solidFill>
                    <a:srgbClr val="000000"/>
                  </a:solidFill>
                  <a:latin typeface="Courier New" pitchFamily="49" charset="0"/>
                </a:rPr>
                <a:t>rdi</a:t>
              </a:r>
              <a:endParaRPr lang="en-US" sz="2400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156682" name="Rectangle 10"/>
            <p:cNvSpPr>
              <a:spLocks noChangeArrowheads="1"/>
            </p:cNvSpPr>
            <p:nvPr/>
          </p:nvSpPr>
          <p:spPr bwMode="auto">
            <a:xfrm>
              <a:off x="6172200" y="3352800"/>
              <a:ext cx="2514600" cy="381000"/>
            </a:xfrm>
            <a:prstGeom prst="rect">
              <a:avLst/>
            </a:prstGeom>
            <a:solidFill>
              <a:srgbClr val="EFBFB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sz="2400" b="1" dirty="0" err="1">
                  <a:solidFill>
                    <a:srgbClr val="000000"/>
                  </a:solidFill>
                  <a:latin typeface="Courier New" pitchFamily="49" charset="0"/>
                </a:rPr>
                <a:t>rsp</a:t>
              </a:r>
              <a:endParaRPr lang="en-US" sz="2400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156683" name="Rectangle 11"/>
            <p:cNvSpPr>
              <a:spLocks noChangeArrowheads="1"/>
            </p:cNvSpPr>
            <p:nvPr/>
          </p:nvSpPr>
          <p:spPr bwMode="auto">
            <a:xfrm>
              <a:off x="6172200" y="3810000"/>
              <a:ext cx="25146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sz="2400" b="1" dirty="0" err="1">
                  <a:solidFill>
                    <a:srgbClr val="000000"/>
                  </a:solidFill>
                  <a:latin typeface="Courier New" pitchFamily="49" charset="0"/>
                </a:rPr>
                <a:t>rbp</a:t>
              </a:r>
              <a:endParaRPr lang="en-US" sz="2400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13" name="Rectangle 11"/>
            <p:cNvSpPr>
              <a:spLocks noChangeArrowheads="1"/>
            </p:cNvSpPr>
            <p:nvPr/>
          </p:nvSpPr>
          <p:spPr bwMode="auto">
            <a:xfrm>
              <a:off x="6167416" y="4495800"/>
              <a:ext cx="25146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sz="2400" b="1" dirty="0" err="1">
                  <a:solidFill>
                    <a:srgbClr val="000000"/>
                  </a:solidFill>
                  <a:latin typeface="Courier New" pitchFamily="49" charset="0"/>
                </a:rPr>
                <a:t>rN</a:t>
              </a:r>
              <a:endParaRPr lang="en-US" sz="2400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626742" y="1509445"/>
            <a:ext cx="2266308" cy="4374222"/>
            <a:chOff x="102742" y="1509445"/>
            <a:chExt cx="2266308" cy="4374222"/>
          </a:xfrm>
        </p:grpSpPr>
        <p:sp>
          <p:nvSpPr>
            <p:cNvPr id="2" name="Oval 1"/>
            <p:cNvSpPr/>
            <p:nvPr/>
          </p:nvSpPr>
          <p:spPr bwMode="auto">
            <a:xfrm>
              <a:off x="1256444" y="1509445"/>
              <a:ext cx="312934" cy="471755"/>
            </a:xfrm>
            <a:prstGeom prst="ellipse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="1" dirty="0">
                <a:solidFill>
                  <a:srgbClr val="000000"/>
                </a:solidFill>
                <a:latin typeface="Calibri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 bwMode="auto">
            <a:xfrm>
              <a:off x="2056116" y="5411912"/>
              <a:ext cx="312934" cy="471755"/>
            </a:xfrm>
            <a:prstGeom prst="ellipse">
              <a:avLst/>
            </a:prstGeom>
            <a:noFill/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="1" dirty="0">
                <a:solidFill>
                  <a:srgbClr val="000000"/>
                </a:solidFill>
                <a:latin typeface="Calibri" pitchFamily="34" charset="0"/>
              </a:endParaRPr>
            </a:p>
          </p:txBody>
        </p:sp>
        <p:cxnSp>
          <p:nvCxnSpPr>
            <p:cNvPr id="5" name="Straight Connector 4"/>
            <p:cNvCxnSpPr>
              <a:stCxn id="2" idx="3"/>
            </p:cNvCxnSpPr>
            <p:nvPr/>
          </p:nvCxnSpPr>
          <p:spPr bwMode="auto">
            <a:xfrm flipH="1">
              <a:off x="102742" y="1912113"/>
              <a:ext cx="1199530" cy="2088387"/>
            </a:xfrm>
            <a:prstGeom prst="line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" name="Straight Connector 6"/>
            <p:cNvCxnSpPr/>
            <p:nvPr/>
          </p:nvCxnSpPr>
          <p:spPr bwMode="auto">
            <a:xfrm>
              <a:off x="102742" y="4000500"/>
              <a:ext cx="1953374" cy="1647289"/>
            </a:xfrm>
            <a:prstGeom prst="line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sp>
        <p:nvSpPr>
          <p:cNvPr id="19" name="TextBox 18"/>
          <p:cNvSpPr txBox="1"/>
          <p:nvPr/>
        </p:nvSpPr>
        <p:spPr>
          <a:xfrm>
            <a:off x="7475435" y="5970657"/>
            <a:ext cx="2676886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0000"/>
                </a:solidFill>
                <a:latin typeface="Calibri" pitchFamily="34" charset="0"/>
              </a:rPr>
              <a:t>Warning: Intel docs use</a:t>
            </a:r>
            <a:br>
              <a:rPr lang="en-US" sz="2000" b="1" dirty="0">
                <a:solidFill>
                  <a:srgbClr val="FF0000"/>
                </a:solidFill>
                <a:latin typeface="Calibri" pitchFamily="34" charset="0"/>
              </a:rPr>
            </a:br>
            <a:r>
              <a:rPr lang="en-US" sz="2000" b="1" dirty="0" err="1">
                <a:solidFill>
                  <a:srgbClr val="FF0000"/>
                </a:solidFill>
                <a:latin typeface="Calibri" pitchFamily="34" charset="0"/>
              </a:rPr>
              <a:t>mov</a:t>
            </a:r>
            <a:r>
              <a:rPr lang="en-US" sz="2000" b="1" dirty="0">
                <a:solidFill>
                  <a:srgbClr val="FF0000"/>
                </a:solidFill>
                <a:latin typeface="Calibri" pitchFamily="34" charset="0"/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  <a:latin typeface="Calibri" pitchFamily="34" charset="0"/>
              </a:rPr>
              <a:t>Dest</a:t>
            </a:r>
            <a:r>
              <a:rPr lang="en-US" sz="2000" b="1" i="1" dirty="0">
                <a:solidFill>
                  <a:srgbClr val="FF0000"/>
                </a:solidFill>
                <a:latin typeface="Calibri" pitchFamily="34" charset="0"/>
              </a:rPr>
              <a:t>, Source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1" y="685800"/>
            <a:ext cx="7165975" cy="573088"/>
          </a:xfrm>
        </p:spPr>
        <p:txBody>
          <a:bodyPr/>
          <a:lstStyle/>
          <a:p>
            <a:r>
              <a:rPr lang="en-US">
                <a:latin typeface="Courier New" pitchFamily="49" charset="0"/>
              </a:rPr>
              <a:t>movq</a:t>
            </a:r>
            <a:r>
              <a:rPr lang="en-US"/>
              <a:t> Operand Combinations</a:t>
            </a:r>
          </a:p>
        </p:txBody>
      </p:sp>
      <p:sp>
        <p:nvSpPr>
          <p:cNvPr id="157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5943600"/>
            <a:ext cx="8140700" cy="533400"/>
          </a:xfrm>
          <a:noFill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buNone/>
            </a:pPr>
            <a:r>
              <a:rPr lang="en-US" i="1">
                <a:solidFill>
                  <a:srgbClr val="C00000"/>
                </a:solidFill>
              </a:rPr>
              <a:t>Cannot do memory-memory transfer with a single instruction</a:t>
            </a:r>
          </a:p>
        </p:txBody>
      </p:sp>
      <p:sp>
        <p:nvSpPr>
          <p:cNvPr id="157700" name="Text Box 4"/>
          <p:cNvSpPr txBox="1">
            <a:spLocks noChangeArrowheads="1"/>
          </p:cNvSpPr>
          <p:nvPr/>
        </p:nvSpPr>
        <p:spPr bwMode="auto">
          <a:xfrm>
            <a:off x="1752600" y="3771901"/>
            <a:ext cx="936274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endParaRPr lang="en-US" sz="2400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157701" name="Text Box 5"/>
          <p:cNvSpPr txBox="1">
            <a:spLocks noChangeArrowheads="1"/>
          </p:cNvSpPr>
          <p:nvPr/>
        </p:nvSpPr>
        <p:spPr bwMode="auto">
          <a:xfrm>
            <a:off x="3124200" y="2705101"/>
            <a:ext cx="760144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 err="1">
                <a:solidFill>
                  <a:srgbClr val="000000"/>
                </a:solidFill>
                <a:latin typeface="Calibri" pitchFamily="34" charset="0"/>
              </a:rPr>
              <a:t>Imm</a:t>
            </a:r>
            <a:endParaRPr lang="en-US" sz="2400" b="1" i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02" name="Text Box 6"/>
          <p:cNvSpPr txBox="1">
            <a:spLocks noChangeArrowheads="1"/>
          </p:cNvSpPr>
          <p:nvPr/>
        </p:nvSpPr>
        <p:spPr bwMode="auto">
          <a:xfrm>
            <a:off x="3124200" y="3771901"/>
            <a:ext cx="665888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 err="1">
                <a:solidFill>
                  <a:srgbClr val="000000"/>
                </a:solidFill>
                <a:latin typeface="Calibri" pitchFamily="34" charset="0"/>
              </a:rPr>
              <a:t>Reg</a:t>
            </a:r>
            <a:endParaRPr lang="en-US" sz="2400" b="1" i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03" name="Text Box 7"/>
          <p:cNvSpPr txBox="1">
            <a:spLocks noChangeArrowheads="1"/>
          </p:cNvSpPr>
          <p:nvPr/>
        </p:nvSpPr>
        <p:spPr bwMode="auto">
          <a:xfrm>
            <a:off x="3124200" y="4914900"/>
            <a:ext cx="876300" cy="4572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 err="1">
                <a:solidFill>
                  <a:srgbClr val="000000"/>
                </a:solidFill>
                <a:latin typeface="Calibri" pitchFamily="34" charset="0"/>
              </a:rPr>
              <a:t>Mem</a:t>
            </a:r>
            <a:endParaRPr lang="en-US" sz="2400" b="1" i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04" name="Text Box 8"/>
          <p:cNvSpPr txBox="1">
            <a:spLocks noChangeArrowheads="1"/>
          </p:cNvSpPr>
          <p:nvPr/>
        </p:nvSpPr>
        <p:spPr bwMode="auto">
          <a:xfrm>
            <a:off x="4343400" y="2476501"/>
            <a:ext cx="665888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 err="1">
                <a:solidFill>
                  <a:srgbClr val="000000"/>
                </a:solidFill>
                <a:latin typeface="Calibri" pitchFamily="34" charset="0"/>
              </a:rPr>
              <a:t>Reg</a:t>
            </a:r>
            <a:endParaRPr lang="en-US" sz="2400" b="1" i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05" name="Text Box 9"/>
          <p:cNvSpPr txBox="1">
            <a:spLocks noChangeArrowheads="1"/>
          </p:cNvSpPr>
          <p:nvPr/>
        </p:nvSpPr>
        <p:spPr bwMode="auto">
          <a:xfrm>
            <a:off x="4343400" y="2933700"/>
            <a:ext cx="876300" cy="4572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 err="1">
                <a:solidFill>
                  <a:srgbClr val="000000"/>
                </a:solidFill>
                <a:latin typeface="Calibri" pitchFamily="34" charset="0"/>
              </a:rPr>
              <a:t>Mem</a:t>
            </a:r>
            <a:endParaRPr lang="en-US" sz="2400" b="1" i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06" name="Text Box 10"/>
          <p:cNvSpPr txBox="1">
            <a:spLocks noChangeArrowheads="1"/>
          </p:cNvSpPr>
          <p:nvPr/>
        </p:nvSpPr>
        <p:spPr bwMode="auto">
          <a:xfrm>
            <a:off x="4343400" y="3619501"/>
            <a:ext cx="665888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 err="1">
                <a:solidFill>
                  <a:srgbClr val="000000"/>
                </a:solidFill>
                <a:latin typeface="Calibri" pitchFamily="34" charset="0"/>
              </a:rPr>
              <a:t>Reg</a:t>
            </a:r>
            <a:endParaRPr lang="en-US" sz="2400" b="1" i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07" name="Text Box 11"/>
          <p:cNvSpPr txBox="1">
            <a:spLocks noChangeArrowheads="1"/>
          </p:cNvSpPr>
          <p:nvPr/>
        </p:nvSpPr>
        <p:spPr bwMode="auto">
          <a:xfrm>
            <a:off x="4343400" y="4065588"/>
            <a:ext cx="876300" cy="4572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 err="1">
                <a:solidFill>
                  <a:srgbClr val="000000"/>
                </a:solidFill>
                <a:latin typeface="Calibri" pitchFamily="34" charset="0"/>
              </a:rPr>
              <a:t>Mem</a:t>
            </a:r>
            <a:endParaRPr lang="en-US" sz="2400" b="1" i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08" name="Text Box 12"/>
          <p:cNvSpPr txBox="1">
            <a:spLocks noChangeArrowheads="1"/>
          </p:cNvSpPr>
          <p:nvPr/>
        </p:nvSpPr>
        <p:spPr bwMode="auto">
          <a:xfrm>
            <a:off x="4343400" y="4914901"/>
            <a:ext cx="665888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 err="1">
                <a:solidFill>
                  <a:srgbClr val="000000"/>
                </a:solidFill>
                <a:latin typeface="Calibri" pitchFamily="34" charset="0"/>
              </a:rPr>
              <a:t>Reg</a:t>
            </a:r>
            <a:endParaRPr lang="en-US" sz="2400" b="1" i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09" name="Text Box 13"/>
          <p:cNvSpPr txBox="1">
            <a:spLocks noChangeArrowheads="1"/>
          </p:cNvSpPr>
          <p:nvPr/>
        </p:nvSpPr>
        <p:spPr bwMode="auto">
          <a:xfrm>
            <a:off x="2971801" y="1752601"/>
            <a:ext cx="1049133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Source</a:t>
            </a:r>
          </a:p>
        </p:txBody>
      </p:sp>
      <p:sp>
        <p:nvSpPr>
          <p:cNvPr id="157710" name="Text Box 14"/>
          <p:cNvSpPr txBox="1">
            <a:spLocks noChangeArrowheads="1"/>
          </p:cNvSpPr>
          <p:nvPr/>
        </p:nvSpPr>
        <p:spPr bwMode="auto">
          <a:xfrm>
            <a:off x="4343401" y="1752601"/>
            <a:ext cx="761491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 err="1">
                <a:solidFill>
                  <a:srgbClr val="000000"/>
                </a:solidFill>
                <a:latin typeface="Calibri" pitchFamily="34" charset="0"/>
              </a:rPr>
              <a:t>Dest</a:t>
            </a: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16" name="AutoShape 20"/>
          <p:cNvSpPr>
            <a:spLocks/>
          </p:cNvSpPr>
          <p:nvPr/>
        </p:nvSpPr>
        <p:spPr bwMode="auto">
          <a:xfrm>
            <a:off x="2819400" y="2628900"/>
            <a:ext cx="304800" cy="27432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17" name="AutoShape 21"/>
          <p:cNvSpPr>
            <a:spLocks/>
          </p:cNvSpPr>
          <p:nvPr/>
        </p:nvSpPr>
        <p:spPr bwMode="auto">
          <a:xfrm>
            <a:off x="4038600" y="2552700"/>
            <a:ext cx="304800" cy="762000"/>
          </a:xfrm>
          <a:prstGeom prst="leftBrace">
            <a:avLst>
              <a:gd name="adj1" fmla="val 20833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18" name="AutoShape 22"/>
          <p:cNvSpPr>
            <a:spLocks/>
          </p:cNvSpPr>
          <p:nvPr/>
        </p:nvSpPr>
        <p:spPr bwMode="auto">
          <a:xfrm>
            <a:off x="4038600" y="3695700"/>
            <a:ext cx="304800" cy="762000"/>
          </a:xfrm>
          <a:prstGeom prst="leftBrace">
            <a:avLst>
              <a:gd name="adj1" fmla="val 20833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7719" name="Text Box 23"/>
          <p:cNvSpPr txBox="1">
            <a:spLocks noChangeArrowheads="1"/>
          </p:cNvSpPr>
          <p:nvPr/>
        </p:nvSpPr>
        <p:spPr bwMode="auto">
          <a:xfrm>
            <a:off x="8382000" y="1752601"/>
            <a:ext cx="1914883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C/C++ Analog</a:t>
            </a:r>
          </a:p>
        </p:txBody>
      </p:sp>
      <p:sp>
        <p:nvSpPr>
          <p:cNvPr id="157711" name="Text Box 15"/>
          <p:cNvSpPr txBox="1">
            <a:spLocks noChangeArrowheads="1"/>
          </p:cNvSpPr>
          <p:nvPr/>
        </p:nvSpPr>
        <p:spPr bwMode="auto">
          <a:xfrm>
            <a:off x="5257801" y="2506663"/>
            <a:ext cx="2339453" cy="40011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 $0x4,%rax</a:t>
            </a:r>
          </a:p>
        </p:txBody>
      </p:sp>
      <p:sp>
        <p:nvSpPr>
          <p:cNvPr id="157720" name="Text Box 24"/>
          <p:cNvSpPr txBox="1">
            <a:spLocks noChangeArrowheads="1"/>
          </p:cNvSpPr>
          <p:nvPr/>
        </p:nvSpPr>
        <p:spPr bwMode="auto">
          <a:xfrm>
            <a:off x="8197850" y="2506664"/>
            <a:ext cx="186055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latin typeface="Courier New" pitchFamily="49" charset="0"/>
              </a:rPr>
              <a:t>temp = 0x4;</a:t>
            </a:r>
          </a:p>
        </p:txBody>
      </p:sp>
      <p:sp>
        <p:nvSpPr>
          <p:cNvPr id="157712" name="Text Box 16"/>
          <p:cNvSpPr txBox="1">
            <a:spLocks noChangeArrowheads="1"/>
          </p:cNvSpPr>
          <p:nvPr/>
        </p:nvSpPr>
        <p:spPr bwMode="auto">
          <a:xfrm>
            <a:off x="5257801" y="2963863"/>
            <a:ext cx="2801193" cy="40011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 $-147,(%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rax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</p:txBody>
      </p:sp>
      <p:sp>
        <p:nvSpPr>
          <p:cNvPr id="157721" name="Text Box 25"/>
          <p:cNvSpPr txBox="1">
            <a:spLocks noChangeArrowheads="1"/>
          </p:cNvSpPr>
          <p:nvPr/>
        </p:nvSpPr>
        <p:spPr bwMode="auto">
          <a:xfrm>
            <a:off x="8197850" y="2963864"/>
            <a:ext cx="170815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latin typeface="Courier New" pitchFamily="49" charset="0"/>
              </a:rPr>
              <a:t>*p = -147;</a:t>
            </a:r>
          </a:p>
        </p:txBody>
      </p:sp>
      <p:sp>
        <p:nvSpPr>
          <p:cNvPr id="157713" name="Text Box 17"/>
          <p:cNvSpPr txBox="1">
            <a:spLocks noChangeArrowheads="1"/>
          </p:cNvSpPr>
          <p:nvPr/>
        </p:nvSpPr>
        <p:spPr bwMode="auto">
          <a:xfrm>
            <a:off x="5257801" y="3649663"/>
            <a:ext cx="2339453" cy="40011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 %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rax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,%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rdx</a:t>
            </a:r>
            <a:endParaRPr lang="en-US" sz="2000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157722" name="Text Box 26"/>
          <p:cNvSpPr txBox="1">
            <a:spLocks noChangeArrowheads="1"/>
          </p:cNvSpPr>
          <p:nvPr/>
        </p:nvSpPr>
        <p:spPr bwMode="auto">
          <a:xfrm>
            <a:off x="8197850" y="3649664"/>
            <a:ext cx="231775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latin typeface="Courier New" pitchFamily="49" charset="0"/>
              </a:rPr>
              <a:t>temp2 = temp1;</a:t>
            </a:r>
          </a:p>
        </p:txBody>
      </p:sp>
      <p:sp>
        <p:nvSpPr>
          <p:cNvPr id="157714" name="Text Box 18"/>
          <p:cNvSpPr txBox="1">
            <a:spLocks noChangeArrowheads="1"/>
          </p:cNvSpPr>
          <p:nvPr/>
        </p:nvSpPr>
        <p:spPr bwMode="auto">
          <a:xfrm>
            <a:off x="5257801" y="4095750"/>
            <a:ext cx="2647279" cy="40011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 %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rax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,(%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rdx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</p:txBody>
      </p:sp>
      <p:sp>
        <p:nvSpPr>
          <p:cNvPr id="157723" name="Text Box 27"/>
          <p:cNvSpPr txBox="1">
            <a:spLocks noChangeArrowheads="1"/>
          </p:cNvSpPr>
          <p:nvPr/>
        </p:nvSpPr>
        <p:spPr bwMode="auto">
          <a:xfrm>
            <a:off x="8197850" y="4095751"/>
            <a:ext cx="170815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latin typeface="Courier New" pitchFamily="49" charset="0"/>
              </a:rPr>
              <a:t>*p = temp;</a:t>
            </a:r>
          </a:p>
        </p:txBody>
      </p:sp>
      <p:sp>
        <p:nvSpPr>
          <p:cNvPr id="157715" name="Text Box 19"/>
          <p:cNvSpPr txBox="1">
            <a:spLocks noChangeArrowheads="1"/>
          </p:cNvSpPr>
          <p:nvPr/>
        </p:nvSpPr>
        <p:spPr bwMode="auto">
          <a:xfrm>
            <a:off x="5257801" y="4945063"/>
            <a:ext cx="2647279" cy="40011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 (%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rax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),%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rdx</a:t>
            </a:r>
            <a:endParaRPr lang="en-US" sz="2000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157724" name="Text Box 28"/>
          <p:cNvSpPr txBox="1">
            <a:spLocks noChangeArrowheads="1"/>
          </p:cNvSpPr>
          <p:nvPr/>
        </p:nvSpPr>
        <p:spPr bwMode="auto">
          <a:xfrm>
            <a:off x="8197850" y="4945064"/>
            <a:ext cx="170815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latin typeface="Courier New" pitchFamily="49" charset="0"/>
              </a:rPr>
              <a:t>temp = *p;</a:t>
            </a:r>
          </a:p>
        </p:txBody>
      </p:sp>
      <p:sp>
        <p:nvSpPr>
          <p:cNvPr id="157725" name="Text Box 29"/>
          <p:cNvSpPr txBox="1">
            <a:spLocks noChangeArrowheads="1"/>
          </p:cNvSpPr>
          <p:nvPr/>
        </p:nvSpPr>
        <p:spPr bwMode="auto">
          <a:xfrm>
            <a:off x="6096001" y="1752601"/>
            <a:ext cx="1220399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 err="1">
                <a:solidFill>
                  <a:srgbClr val="000000"/>
                </a:solidFill>
                <a:latin typeface="Calibri" pitchFamily="34" charset="0"/>
              </a:rPr>
              <a:t>Src,Dest</a:t>
            </a: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711" grpId="0"/>
      <p:bldP spid="157720" grpId="0"/>
      <p:bldP spid="157712" grpId="0"/>
      <p:bldP spid="157721" grpId="0"/>
      <p:bldP spid="157713" grpId="0"/>
      <p:bldP spid="157722" grpId="0"/>
      <p:bldP spid="157714" grpId="0"/>
      <p:bldP spid="157723" grpId="0"/>
      <p:bldP spid="157715" grpId="0"/>
      <p:bldP spid="15772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569912"/>
            <a:ext cx="7035800" cy="573088"/>
          </a:xfrm>
        </p:spPr>
        <p:txBody>
          <a:bodyPr/>
          <a:lstStyle/>
          <a:p>
            <a:r>
              <a:rPr lang="en-US" dirty="0"/>
              <a:t>Simple Memory Addressing Modes</a:t>
            </a:r>
          </a:p>
        </p:txBody>
      </p:sp>
      <p:sp>
        <p:nvSpPr>
          <p:cNvPr id="158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3838" indent="-223838" defTabSz="895350">
              <a:tabLst>
                <a:tab pos="2349500" algn="l"/>
                <a:tab pos="4114800" algn="l"/>
              </a:tabLst>
            </a:pPr>
            <a:r>
              <a:rPr lang="en-US" dirty="0"/>
              <a:t>Normal	(R)	</a:t>
            </a:r>
            <a:r>
              <a:rPr lang="en-US" dirty="0" err="1"/>
              <a:t>Mem[Reg[R</a:t>
            </a:r>
            <a:r>
              <a:rPr lang="en-US" dirty="0"/>
              <a:t>]]</a:t>
            </a: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r>
              <a:rPr lang="en-US" sz="2400" dirty="0"/>
              <a:t>Register R specifies memory address</a:t>
            </a: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r>
              <a:rPr lang="en-US" sz="2400" dirty="0"/>
              <a:t>Aha! Pointer dereferencing in C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1" dirty="0" err="1">
                <a:latin typeface="Courier New" pitchFamily="49" charset="0"/>
              </a:rPr>
              <a:t>movq</a:t>
            </a:r>
            <a:r>
              <a:rPr lang="en-US" sz="2400" b="1" dirty="0">
                <a:latin typeface="Courier New" pitchFamily="49" charset="0"/>
              </a:rPr>
              <a:t> (%</a:t>
            </a:r>
            <a:r>
              <a:rPr lang="en-US" sz="2400" b="1" dirty="0" err="1">
                <a:latin typeface="Courier New" pitchFamily="49" charset="0"/>
              </a:rPr>
              <a:t>rcx</a:t>
            </a:r>
            <a:r>
              <a:rPr lang="en-US" sz="2400" b="1" dirty="0">
                <a:latin typeface="Courier New" pitchFamily="49" charset="0"/>
              </a:rPr>
              <a:t>),%</a:t>
            </a:r>
            <a:r>
              <a:rPr lang="en-US" sz="2400" b="1" dirty="0" err="1">
                <a:latin typeface="Courier New" pitchFamily="49" charset="0"/>
              </a:rPr>
              <a:t>rax</a:t>
            </a:r>
            <a:endParaRPr lang="en-US" sz="2400" b="1" dirty="0">
              <a:latin typeface="Courier New" pitchFamily="49" charset="0"/>
            </a:endParaRP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endParaRPr lang="en-US" sz="2400" dirty="0"/>
          </a:p>
          <a:p>
            <a:pPr marL="223838" indent="-223838" defTabSz="895350">
              <a:tabLst>
                <a:tab pos="2349500" algn="l"/>
                <a:tab pos="4114800" algn="l"/>
              </a:tabLst>
            </a:pPr>
            <a:r>
              <a:rPr lang="en-US" dirty="0"/>
              <a:t>Displacement	D(R)	</a:t>
            </a:r>
            <a:r>
              <a:rPr lang="en-US" dirty="0" err="1"/>
              <a:t>Mem</a:t>
            </a:r>
            <a:r>
              <a:rPr lang="en-US" dirty="0"/>
              <a:t>[</a:t>
            </a:r>
            <a:r>
              <a:rPr lang="en-US" dirty="0" err="1"/>
              <a:t>Reg</a:t>
            </a:r>
            <a:r>
              <a:rPr lang="en-US" dirty="0"/>
              <a:t>[R]+D]</a:t>
            </a: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r>
              <a:rPr lang="en-US" sz="2400" dirty="0"/>
              <a:t>Register R specifies start of memory region</a:t>
            </a: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r>
              <a:rPr lang="en-US" sz="2400" dirty="0"/>
              <a:t>Constant displacement D specifies offset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1" dirty="0" err="1">
                <a:latin typeface="Courier New" pitchFamily="49" charset="0"/>
              </a:rPr>
              <a:t>movq</a:t>
            </a:r>
            <a:r>
              <a:rPr lang="en-US" sz="2400" b="1" dirty="0">
                <a:latin typeface="Courier New" pitchFamily="49" charset="0"/>
              </a:rPr>
              <a:t> 8(%</a:t>
            </a:r>
            <a:r>
              <a:rPr lang="en-US" sz="2400" b="1" dirty="0" err="1">
                <a:latin typeface="Courier New" pitchFamily="49" charset="0"/>
              </a:rPr>
              <a:t>rbp</a:t>
            </a:r>
            <a:r>
              <a:rPr lang="en-US" sz="2400" b="1" dirty="0">
                <a:latin typeface="Courier New" pitchFamily="49" charset="0"/>
              </a:rPr>
              <a:t>),%</a:t>
            </a:r>
            <a:r>
              <a:rPr lang="en-US" sz="2400" b="1" dirty="0" err="1">
                <a:latin typeface="Courier New" pitchFamily="49" charset="0"/>
              </a:rPr>
              <a:t>rdx</a:t>
            </a:r>
            <a:endParaRPr lang="en-US" sz="2400" b="1" dirty="0">
              <a:latin typeface="Courier New" pitchFamily="49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2"/>
          <p:cNvSpPr>
            <a:spLocks noGrp="1" noChangeArrowheads="1"/>
          </p:cNvSpPr>
          <p:nvPr>
            <p:ph type="title"/>
          </p:nvPr>
        </p:nvSpPr>
        <p:spPr>
          <a:xfrm>
            <a:off x="2057400" y="304800"/>
            <a:ext cx="7658100" cy="573088"/>
          </a:xfrm>
        </p:spPr>
        <p:txBody>
          <a:bodyPr/>
          <a:lstStyle/>
          <a:p>
            <a:r>
              <a:rPr lang="en-US" dirty="0"/>
              <a:t>Example of Simple Addressing Modes</a:t>
            </a: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6019800" y="2154198"/>
            <a:ext cx="4191000" cy="1751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whatAmI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movq    (%rdi), %rax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(%rsi), %rdx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%rdx, (%rdi)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%rax, (%rsi)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21350" y="1171253"/>
            <a:ext cx="40642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whatAmI</a:t>
            </a: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(&lt;type&gt; a, &lt;type&gt; b)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????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890462" y="1839074"/>
            <a:ext cx="1196940" cy="2731582"/>
            <a:chOff x="1366462" y="1839074"/>
            <a:chExt cx="1196940" cy="2731582"/>
          </a:xfrm>
        </p:grpSpPr>
        <p:cxnSp>
          <p:nvCxnSpPr>
            <p:cNvPr id="4" name="Straight Arrow Connector 3"/>
            <p:cNvCxnSpPr/>
            <p:nvPr/>
          </p:nvCxnSpPr>
          <p:spPr bwMode="auto">
            <a:xfrm flipV="1">
              <a:off x="1869897" y="1839074"/>
              <a:ext cx="523981" cy="2352782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" name="TextBox 4"/>
            <p:cNvSpPr txBox="1"/>
            <p:nvPr/>
          </p:nvSpPr>
          <p:spPr>
            <a:xfrm>
              <a:off x="1366462" y="4201324"/>
              <a:ext cx="1196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rdi</a:t>
              </a:r>
              <a:endPara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280043" y="1839076"/>
            <a:ext cx="1196940" cy="2576931"/>
            <a:chOff x="2756043" y="1839075"/>
            <a:chExt cx="1196940" cy="2576931"/>
          </a:xfrm>
        </p:grpSpPr>
        <p:cxnSp>
          <p:nvCxnSpPr>
            <p:cNvPr id="9" name="Straight Arrow Connector 8"/>
            <p:cNvCxnSpPr/>
            <p:nvPr/>
          </p:nvCxnSpPr>
          <p:spPr bwMode="auto">
            <a:xfrm flipV="1">
              <a:off x="3161872" y="1839075"/>
              <a:ext cx="598470" cy="2188395"/>
            </a:xfrm>
            <a:prstGeom prst="straightConnector1">
              <a:avLst/>
            </a:prstGeom>
            <a:noFill/>
            <a:ln w="25400" cap="flat" cmpd="sng" algn="ctr">
              <a:solidFill>
                <a:srgbClr val="CC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0" name="TextBox 9"/>
            <p:cNvSpPr txBox="1"/>
            <p:nvPr/>
          </p:nvSpPr>
          <p:spPr>
            <a:xfrm>
              <a:off x="2756043" y="4046674"/>
              <a:ext cx="1196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rsi</a:t>
              </a:r>
              <a:endPara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357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2"/>
          <p:cNvSpPr>
            <a:spLocks noGrp="1" noChangeArrowheads="1"/>
          </p:cNvSpPr>
          <p:nvPr>
            <p:ph type="title"/>
          </p:nvPr>
        </p:nvSpPr>
        <p:spPr>
          <a:xfrm>
            <a:off x="2057400" y="304800"/>
            <a:ext cx="7658100" cy="573088"/>
          </a:xfrm>
        </p:spPr>
        <p:txBody>
          <a:bodyPr/>
          <a:lstStyle/>
          <a:p>
            <a:r>
              <a:rPr lang="en-US" dirty="0"/>
              <a:t>Example of Simple Addressing Modes</a:t>
            </a:r>
          </a:p>
        </p:txBody>
      </p:sp>
      <p:sp>
        <p:nvSpPr>
          <p:cNvPr id="159747" name="Rectangle 3"/>
          <p:cNvSpPr>
            <a:spLocks noChangeArrowheads="1"/>
          </p:cNvSpPr>
          <p:nvPr/>
        </p:nvSpPr>
        <p:spPr bwMode="auto">
          <a:xfrm>
            <a:off x="1676400" y="1600200"/>
            <a:ext cx="3962400" cy="230576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void swap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(long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xp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, long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yp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)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{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long t0 =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xp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long t1 =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yp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xp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= t1;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yp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= t0;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6019800" y="2154198"/>
            <a:ext cx="4191000" cy="1751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swap: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movq    (%rdi), %rax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(%rsi), %rdx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%rdx, (%rdi)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%rax, (%rsi)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855822" y="1780988"/>
            <a:ext cx="1752600" cy="1752600"/>
            <a:chOff x="9111129" y="1790700"/>
            <a:chExt cx="1752600" cy="1752600"/>
          </a:xfrm>
        </p:grpSpPr>
        <p:sp>
          <p:nvSpPr>
            <p:cNvPr id="56" name="Rectangle 43"/>
            <p:cNvSpPr>
              <a:spLocks noChangeArrowheads="1"/>
            </p:cNvSpPr>
            <p:nvPr/>
          </p:nvSpPr>
          <p:spPr bwMode="auto">
            <a:xfrm>
              <a:off x="9111129" y="17907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57" name="Rectangle 44"/>
            <p:cNvSpPr>
              <a:spLocks noChangeArrowheads="1"/>
            </p:cNvSpPr>
            <p:nvPr/>
          </p:nvSpPr>
          <p:spPr bwMode="auto">
            <a:xfrm>
              <a:off x="9111129" y="22479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rsi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58" name="Rectangle 45"/>
            <p:cNvSpPr>
              <a:spLocks noChangeArrowheads="1"/>
            </p:cNvSpPr>
            <p:nvPr/>
          </p:nvSpPr>
          <p:spPr bwMode="auto">
            <a:xfrm>
              <a:off x="9111129" y="27051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rax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59" name="Rectangle 46"/>
            <p:cNvSpPr>
              <a:spLocks noChangeArrowheads="1"/>
            </p:cNvSpPr>
            <p:nvPr/>
          </p:nvSpPr>
          <p:spPr bwMode="auto">
            <a:xfrm>
              <a:off x="9111129" y="31623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0" name="Rectangle 52"/>
            <p:cNvSpPr>
              <a:spLocks noChangeArrowheads="1"/>
            </p:cNvSpPr>
            <p:nvPr/>
          </p:nvSpPr>
          <p:spPr bwMode="auto">
            <a:xfrm>
              <a:off x="9796929" y="17907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1" name="Rectangle 53"/>
            <p:cNvSpPr>
              <a:spLocks noChangeArrowheads="1"/>
            </p:cNvSpPr>
            <p:nvPr/>
          </p:nvSpPr>
          <p:spPr bwMode="auto">
            <a:xfrm>
              <a:off x="9796929" y="22479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2" name="Rectangle 54"/>
            <p:cNvSpPr>
              <a:spLocks noChangeArrowheads="1"/>
            </p:cNvSpPr>
            <p:nvPr/>
          </p:nvSpPr>
          <p:spPr bwMode="auto">
            <a:xfrm>
              <a:off x="9796929" y="27051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3" name="Rectangle 55"/>
            <p:cNvSpPr>
              <a:spLocks noChangeArrowheads="1"/>
            </p:cNvSpPr>
            <p:nvPr/>
          </p:nvSpPr>
          <p:spPr bwMode="auto">
            <a:xfrm>
              <a:off x="9796929" y="31623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</p:grpSp>
      <p:sp>
        <p:nvSpPr>
          <p:cNvPr id="160770" name="Rectangle 2"/>
          <p:cNvSpPr>
            <a:spLocks noGrp="1" noChangeArrowheads="1"/>
          </p:cNvSpPr>
          <p:nvPr>
            <p:ph type="title"/>
          </p:nvPr>
        </p:nvSpPr>
        <p:spPr>
          <a:xfrm>
            <a:off x="2057400" y="304800"/>
            <a:ext cx="6375400" cy="573088"/>
          </a:xfrm>
        </p:spPr>
        <p:txBody>
          <a:bodyPr/>
          <a:lstStyle/>
          <a:p>
            <a:r>
              <a:rPr lang="en-US" dirty="0"/>
              <a:t>Understanding </a:t>
            </a:r>
            <a:r>
              <a:rPr lang="en-US" dirty="0">
                <a:latin typeface="Courier New"/>
                <a:cs typeface="Courier New"/>
              </a:rPr>
              <a:t>swap()</a:t>
            </a:r>
            <a:endParaRPr lang="en-US" dirty="0"/>
          </a:p>
        </p:txBody>
      </p:sp>
      <p:sp>
        <p:nvSpPr>
          <p:cNvPr id="160771" name="Rectangle 3"/>
          <p:cNvSpPr>
            <a:spLocks noChangeArrowheads="1"/>
          </p:cNvSpPr>
          <p:nvPr/>
        </p:nvSpPr>
        <p:spPr bwMode="auto">
          <a:xfrm>
            <a:off x="1828800" y="1295400"/>
            <a:ext cx="3962400" cy="230576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void swap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(long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xp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, long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yp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)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{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long t0 =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xp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long t1 =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yp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xp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= t1;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yp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= t0;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160773" name="Text Box 5"/>
          <p:cNvSpPr txBox="1">
            <a:spLocks noChangeArrowheads="1"/>
          </p:cNvSpPr>
          <p:nvPr/>
        </p:nvSpPr>
        <p:spPr bwMode="auto">
          <a:xfrm>
            <a:off x="8596683" y="833736"/>
            <a:ext cx="1279617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Memory</a:t>
            </a:r>
          </a:p>
        </p:txBody>
      </p:sp>
      <p:sp>
        <p:nvSpPr>
          <p:cNvPr id="160774" name="Text Box 6"/>
          <p:cNvSpPr txBox="1">
            <a:spLocks noChangeArrowheads="1"/>
          </p:cNvSpPr>
          <p:nvPr/>
        </p:nvSpPr>
        <p:spPr bwMode="auto">
          <a:xfrm>
            <a:off x="2057400" y="4114800"/>
            <a:ext cx="2438400" cy="16764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/>
          <a:lstStyle/>
          <a:p>
            <a:pPr defTabSz="914400" eaLnBrk="0" fontAlgn="base" hangingPunct="0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tabLst>
                <a:tab pos="1206500" algn="l"/>
              </a:tabLst>
            </a:pPr>
            <a:r>
              <a:rPr lang="en-US" b="1" dirty="0">
                <a:solidFill>
                  <a:srgbClr val="000000"/>
                </a:solidFill>
                <a:latin typeface="Calibri" pitchFamily="34" charset="0"/>
              </a:rPr>
              <a:t>Register	Value</a:t>
            </a:r>
          </a:p>
          <a:p>
            <a:pPr defTabSz="914400" eaLnBrk="0" fontAlgn="base" hangingPunct="0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tabLst>
                <a:tab pos="12065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rdi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	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xp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tabLst>
                <a:tab pos="12065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rsi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	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yp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tabLst>
                <a:tab pos="12065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	t0</a:t>
            </a:r>
          </a:p>
          <a:p>
            <a:pPr defTabSz="914400" eaLnBrk="0" fontAlgn="base" hangingPunct="0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tabLst>
                <a:tab pos="12065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rdx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	t1</a:t>
            </a:r>
          </a:p>
        </p:txBody>
      </p:sp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4572000" y="4800600"/>
            <a:ext cx="5867400" cy="1751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swap: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movq    (%rdi), %rax  # t0 = *xp 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(%rsi), %rdx  # t1 = *yp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%rdx, (%rdi)  # *xp = t1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%rax, (%rsi)  # *yp = t0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28" name="Text Box 5"/>
          <p:cNvSpPr txBox="1">
            <a:spLocks noChangeArrowheads="1"/>
          </p:cNvSpPr>
          <p:nvPr/>
        </p:nvSpPr>
        <p:spPr bwMode="auto">
          <a:xfrm>
            <a:off x="6040400" y="1219201"/>
            <a:ext cx="1351001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Registers</a:t>
            </a:r>
          </a:p>
        </p:txBody>
      </p:sp>
      <p:cxnSp>
        <p:nvCxnSpPr>
          <p:cNvPr id="3" name="Straight Arrow Connector 2"/>
          <p:cNvCxnSpPr>
            <a:endCxn id="34" idx="1"/>
          </p:cNvCxnSpPr>
          <p:nvPr/>
        </p:nvCxnSpPr>
        <p:spPr bwMode="auto">
          <a:xfrm flipV="1">
            <a:off x="7239000" y="1647176"/>
            <a:ext cx="1466178" cy="334025"/>
          </a:xfrm>
          <a:prstGeom prst="straightConnector1">
            <a:avLst/>
          </a:prstGeom>
          <a:noFill/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/>
          <p:nvPr/>
        </p:nvCxnSpPr>
        <p:spPr bwMode="auto">
          <a:xfrm>
            <a:off x="7239001" y="2438400"/>
            <a:ext cx="1451237" cy="685800"/>
          </a:xfrm>
          <a:prstGeom prst="straightConnector1">
            <a:avLst/>
          </a:prstGeom>
          <a:noFill/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" name="Oval 4"/>
          <p:cNvSpPr/>
          <p:nvPr/>
        </p:nvSpPr>
        <p:spPr bwMode="auto">
          <a:xfrm>
            <a:off x="7162800" y="1905000"/>
            <a:ext cx="152400" cy="152400"/>
          </a:xfrm>
          <a:prstGeom prst="ellipse">
            <a:avLst/>
          </a:prstGeom>
          <a:solidFill>
            <a:srgbClr val="FF0000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7162800" y="2362200"/>
            <a:ext cx="152400" cy="152400"/>
          </a:xfrm>
          <a:prstGeom prst="ellipse">
            <a:avLst/>
          </a:prstGeom>
          <a:solidFill>
            <a:srgbClr val="FF0000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705178" y="1456675"/>
            <a:ext cx="1066800" cy="1905000"/>
            <a:chOff x="7181178" y="1456675"/>
            <a:chExt cx="1066800" cy="1905000"/>
          </a:xfrm>
        </p:grpSpPr>
        <p:sp>
          <p:nvSpPr>
            <p:cNvPr id="34" name="Rectangle 8"/>
            <p:cNvSpPr>
              <a:spLocks noChangeArrowheads="1"/>
            </p:cNvSpPr>
            <p:nvPr/>
          </p:nvSpPr>
          <p:spPr bwMode="auto">
            <a:xfrm>
              <a:off x="7181178" y="1456675"/>
              <a:ext cx="10668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35" name="Rectangle 9"/>
            <p:cNvSpPr>
              <a:spLocks noChangeArrowheads="1"/>
            </p:cNvSpPr>
            <p:nvPr/>
          </p:nvSpPr>
          <p:spPr bwMode="auto">
            <a:xfrm>
              <a:off x="7181178" y="1837675"/>
              <a:ext cx="10668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36" name="Rectangle 10"/>
            <p:cNvSpPr>
              <a:spLocks noChangeArrowheads="1"/>
            </p:cNvSpPr>
            <p:nvPr/>
          </p:nvSpPr>
          <p:spPr bwMode="auto">
            <a:xfrm>
              <a:off x="7181178" y="2218675"/>
              <a:ext cx="10668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 dirty="0">
                <a:solidFill>
                  <a:srgbClr val="000000"/>
                </a:solidFill>
                <a:latin typeface="Calibri" pitchFamily="34" charset="0"/>
              </a:endParaRPr>
            </a:p>
          </p:txBody>
        </p:sp>
        <p:sp>
          <p:nvSpPr>
            <p:cNvPr id="37" name="Rectangle 11"/>
            <p:cNvSpPr>
              <a:spLocks noChangeArrowheads="1"/>
            </p:cNvSpPr>
            <p:nvPr/>
          </p:nvSpPr>
          <p:spPr bwMode="auto">
            <a:xfrm>
              <a:off x="7181178" y="2599675"/>
              <a:ext cx="10668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 dirty="0">
                <a:solidFill>
                  <a:srgbClr val="000000"/>
                </a:solidFill>
                <a:latin typeface="Calibri" pitchFamily="34" charset="0"/>
              </a:endParaRPr>
            </a:p>
          </p:txBody>
        </p:sp>
        <p:sp>
          <p:nvSpPr>
            <p:cNvPr id="38" name="Rectangle 20"/>
            <p:cNvSpPr>
              <a:spLocks noChangeArrowheads="1"/>
            </p:cNvSpPr>
            <p:nvPr/>
          </p:nvSpPr>
          <p:spPr bwMode="auto">
            <a:xfrm>
              <a:off x="7181178" y="2980675"/>
              <a:ext cx="10668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 dirty="0">
                <a:solidFill>
                  <a:srgbClr val="000000"/>
                </a:solidFill>
                <a:latin typeface="Calibri" pitchFamily="34" charset="0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9998456" y="1447120"/>
            <a:ext cx="4924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i="1" dirty="0" err="1">
                <a:solidFill>
                  <a:srgbClr val="0070C0"/>
                </a:solidFill>
                <a:latin typeface="Courier New" pitchFamily="49" charset="0"/>
              </a:rPr>
              <a:t>xp</a:t>
            </a:r>
            <a:endParaRPr lang="en-US" sz="2000" b="1" i="1" dirty="0">
              <a:solidFill>
                <a:srgbClr val="0070C0"/>
              </a:solidFill>
              <a:latin typeface="Arial Narrow" pitchFamily="34" charset="0"/>
            </a:endParaRPr>
          </a:p>
        </p:txBody>
      </p:sp>
      <p:sp>
        <p:nvSpPr>
          <p:cNvPr id="30" name="Text Box 5"/>
          <p:cNvSpPr txBox="1">
            <a:spLocks noChangeArrowheads="1"/>
          </p:cNvSpPr>
          <p:nvPr/>
        </p:nvSpPr>
        <p:spPr bwMode="auto">
          <a:xfrm>
            <a:off x="9902275" y="864512"/>
            <a:ext cx="684803" cy="40011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i="1" dirty="0" err="1">
                <a:solidFill>
                  <a:srgbClr val="0070C0"/>
                </a:solidFill>
                <a:latin typeface="Calibri" pitchFamily="34" charset="0"/>
              </a:rPr>
              <a:t>Addr</a:t>
            </a:r>
            <a:endParaRPr lang="en-US" sz="2000" i="1" dirty="0">
              <a:solidFill>
                <a:srgbClr val="0070C0"/>
              </a:solidFill>
              <a:latin typeface="Calibri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998456" y="2980675"/>
            <a:ext cx="4924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i="1" dirty="0" err="1">
                <a:solidFill>
                  <a:srgbClr val="0070C0"/>
                </a:solidFill>
                <a:latin typeface="Courier New" pitchFamily="49" charset="0"/>
              </a:rPr>
              <a:t>yp</a:t>
            </a:r>
            <a:endParaRPr lang="en-US" sz="2000" b="1" i="1" dirty="0">
              <a:solidFill>
                <a:srgbClr val="0070C0"/>
              </a:solidFill>
              <a:latin typeface="Arial Narrow" pitchFamily="34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title"/>
          </p:nvPr>
        </p:nvSpPr>
        <p:spPr>
          <a:xfrm>
            <a:off x="2057400" y="304800"/>
            <a:ext cx="6375400" cy="573088"/>
          </a:xfrm>
        </p:spPr>
        <p:txBody>
          <a:bodyPr/>
          <a:lstStyle/>
          <a:p>
            <a:r>
              <a:rPr lang="en-US" dirty="0"/>
              <a:t>Understanding </a:t>
            </a:r>
            <a:r>
              <a:rPr lang="en-US" dirty="0">
                <a:latin typeface="Courier New"/>
                <a:cs typeface="Courier New"/>
              </a:rPr>
              <a:t>swap()</a:t>
            </a:r>
            <a:endParaRPr lang="en-US" dirty="0"/>
          </a:p>
        </p:txBody>
      </p:sp>
      <p:sp>
        <p:nvSpPr>
          <p:cNvPr id="53" name="Rectangle 8"/>
          <p:cNvSpPr>
            <a:spLocks noChangeArrowheads="1"/>
          </p:cNvSpPr>
          <p:nvPr/>
        </p:nvSpPr>
        <p:spPr bwMode="auto">
          <a:xfrm>
            <a:off x="6477000" y="1661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123</a:t>
            </a:r>
          </a:p>
        </p:txBody>
      </p:sp>
      <p:sp>
        <p:nvSpPr>
          <p:cNvPr id="55" name="Rectangle 9"/>
          <p:cNvSpPr>
            <a:spLocks noChangeArrowheads="1"/>
          </p:cNvSpPr>
          <p:nvPr/>
        </p:nvSpPr>
        <p:spPr bwMode="auto">
          <a:xfrm>
            <a:off x="6477000" y="2042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56" name="Rectangle 10"/>
          <p:cNvSpPr>
            <a:spLocks noChangeArrowheads="1"/>
          </p:cNvSpPr>
          <p:nvPr/>
        </p:nvSpPr>
        <p:spPr bwMode="auto">
          <a:xfrm>
            <a:off x="6477000" y="2423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7" name="Rectangle 11"/>
          <p:cNvSpPr>
            <a:spLocks noChangeArrowheads="1"/>
          </p:cNvSpPr>
          <p:nvPr/>
        </p:nvSpPr>
        <p:spPr bwMode="auto">
          <a:xfrm>
            <a:off x="6477000" y="2804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8" name="Rectangle 20"/>
          <p:cNvSpPr>
            <a:spLocks noChangeArrowheads="1"/>
          </p:cNvSpPr>
          <p:nvPr/>
        </p:nvSpPr>
        <p:spPr bwMode="auto">
          <a:xfrm>
            <a:off x="6477000" y="3185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alibri" pitchFamily="34" charset="0"/>
              </a:rPr>
              <a:t>456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2634823" y="1814110"/>
            <a:ext cx="1752600" cy="1752600"/>
            <a:chOff x="9111129" y="1790700"/>
            <a:chExt cx="1752600" cy="1752600"/>
          </a:xfrm>
        </p:grpSpPr>
        <p:sp>
          <p:nvSpPr>
            <p:cNvPr id="65" name="Rectangle 43"/>
            <p:cNvSpPr>
              <a:spLocks noChangeArrowheads="1"/>
            </p:cNvSpPr>
            <p:nvPr/>
          </p:nvSpPr>
          <p:spPr bwMode="auto">
            <a:xfrm>
              <a:off x="9111129" y="17907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6" name="Rectangle 44"/>
            <p:cNvSpPr>
              <a:spLocks noChangeArrowheads="1"/>
            </p:cNvSpPr>
            <p:nvPr/>
          </p:nvSpPr>
          <p:spPr bwMode="auto">
            <a:xfrm>
              <a:off x="9111129" y="22479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rsi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7" name="Rectangle 45"/>
            <p:cNvSpPr>
              <a:spLocks noChangeArrowheads="1"/>
            </p:cNvSpPr>
            <p:nvPr/>
          </p:nvSpPr>
          <p:spPr bwMode="auto">
            <a:xfrm>
              <a:off x="9111129" y="27051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rax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8" name="Rectangle 46"/>
            <p:cNvSpPr>
              <a:spLocks noChangeArrowheads="1"/>
            </p:cNvSpPr>
            <p:nvPr/>
          </p:nvSpPr>
          <p:spPr bwMode="auto">
            <a:xfrm>
              <a:off x="9111129" y="31623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9" name="Rectangle 52"/>
            <p:cNvSpPr>
              <a:spLocks noChangeArrowheads="1"/>
            </p:cNvSpPr>
            <p:nvPr/>
          </p:nvSpPr>
          <p:spPr bwMode="auto">
            <a:xfrm>
              <a:off x="9796929" y="17907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</a:t>
              </a:r>
            </a:p>
          </p:txBody>
        </p:sp>
        <p:sp>
          <p:nvSpPr>
            <p:cNvPr id="70" name="Rectangle 53"/>
            <p:cNvSpPr>
              <a:spLocks noChangeArrowheads="1"/>
            </p:cNvSpPr>
            <p:nvPr/>
          </p:nvSpPr>
          <p:spPr bwMode="auto">
            <a:xfrm>
              <a:off x="9796929" y="22479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</a:t>
              </a:r>
            </a:p>
          </p:txBody>
        </p:sp>
        <p:sp>
          <p:nvSpPr>
            <p:cNvPr id="71" name="Rectangle 54"/>
            <p:cNvSpPr>
              <a:spLocks noChangeArrowheads="1"/>
            </p:cNvSpPr>
            <p:nvPr/>
          </p:nvSpPr>
          <p:spPr bwMode="auto">
            <a:xfrm>
              <a:off x="9796929" y="27051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72" name="Rectangle 55"/>
            <p:cNvSpPr>
              <a:spLocks noChangeArrowheads="1"/>
            </p:cNvSpPr>
            <p:nvPr/>
          </p:nvSpPr>
          <p:spPr bwMode="auto">
            <a:xfrm>
              <a:off x="9796929" y="31623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</p:grpSp>
      <p:sp>
        <p:nvSpPr>
          <p:cNvPr id="73" name="Text Box 5"/>
          <p:cNvSpPr txBox="1">
            <a:spLocks noChangeArrowheads="1"/>
          </p:cNvSpPr>
          <p:nvPr/>
        </p:nvSpPr>
        <p:spPr bwMode="auto">
          <a:xfrm>
            <a:off x="2819401" y="1252323"/>
            <a:ext cx="1351001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Registers</a:t>
            </a:r>
          </a:p>
        </p:txBody>
      </p:sp>
      <p:sp>
        <p:nvSpPr>
          <p:cNvPr id="76" name="Text Box 5"/>
          <p:cNvSpPr txBox="1">
            <a:spLocks noChangeArrowheads="1"/>
          </p:cNvSpPr>
          <p:nvPr/>
        </p:nvSpPr>
        <p:spPr bwMode="auto">
          <a:xfrm>
            <a:off x="6340384" y="1032634"/>
            <a:ext cx="1279617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Memory</a:t>
            </a: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2971800" y="4114800"/>
            <a:ext cx="5867400" cy="1751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swap: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movq    (%rdi), %rax  # t0 = *xp 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(%rsi), %rdx  # t1 = *yp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%rdx, (%rdi)  # *xp = t1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%rax, (%rsi)  # *yp = t0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620000" y="1414046"/>
            <a:ext cx="1219200" cy="2190764"/>
            <a:chOff x="6096000" y="1414046"/>
            <a:chExt cx="1219200" cy="2190764"/>
          </a:xfrm>
        </p:grpSpPr>
        <p:sp>
          <p:nvSpPr>
            <p:cNvPr id="59" name="Text Box 34"/>
            <p:cNvSpPr txBox="1">
              <a:spLocks noChangeArrowheads="1"/>
            </p:cNvSpPr>
            <p:nvPr/>
          </p:nvSpPr>
          <p:spPr bwMode="auto">
            <a:xfrm>
              <a:off x="6096000" y="165694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 </a:t>
              </a:r>
            </a:p>
          </p:txBody>
        </p:sp>
        <p:sp>
          <p:nvSpPr>
            <p:cNvPr id="60" name="Text Box 35"/>
            <p:cNvSpPr txBox="1">
              <a:spLocks noChangeArrowheads="1"/>
            </p:cNvSpPr>
            <p:nvPr/>
          </p:nvSpPr>
          <p:spPr bwMode="auto">
            <a:xfrm>
              <a:off x="6096000" y="2052235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0x118</a:t>
              </a:r>
            </a:p>
          </p:txBody>
        </p:sp>
        <p:sp>
          <p:nvSpPr>
            <p:cNvPr id="61" name="Text Box 36"/>
            <p:cNvSpPr txBox="1">
              <a:spLocks noChangeArrowheads="1"/>
            </p:cNvSpPr>
            <p:nvPr/>
          </p:nvSpPr>
          <p:spPr bwMode="auto">
            <a:xfrm>
              <a:off x="6096000" y="2447523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0x110 </a:t>
              </a:r>
            </a:p>
          </p:txBody>
        </p:sp>
        <p:sp>
          <p:nvSpPr>
            <p:cNvPr id="62" name="Text Box 37"/>
            <p:cNvSpPr txBox="1">
              <a:spLocks noChangeArrowheads="1"/>
            </p:cNvSpPr>
            <p:nvPr/>
          </p:nvSpPr>
          <p:spPr bwMode="auto">
            <a:xfrm>
              <a:off x="6096000" y="2842810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0x108 </a:t>
              </a:r>
            </a:p>
          </p:txBody>
        </p:sp>
        <p:sp>
          <p:nvSpPr>
            <p:cNvPr id="63" name="Text Box 38"/>
            <p:cNvSpPr txBox="1">
              <a:spLocks noChangeArrowheads="1"/>
            </p:cNvSpPr>
            <p:nvPr/>
          </p:nvSpPr>
          <p:spPr bwMode="auto">
            <a:xfrm>
              <a:off x="6096000" y="323809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 </a:t>
              </a:r>
            </a:p>
          </p:txBody>
        </p:sp>
        <p:sp>
          <p:nvSpPr>
            <p:cNvPr id="81" name="Text Box 34"/>
            <p:cNvSpPr txBox="1">
              <a:spLocks noChangeArrowheads="1"/>
            </p:cNvSpPr>
            <p:nvPr/>
          </p:nvSpPr>
          <p:spPr bwMode="auto">
            <a:xfrm>
              <a:off x="6096000" y="1414046"/>
              <a:ext cx="1219200" cy="33855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000000"/>
                  </a:solidFill>
                  <a:latin typeface="Calibri"/>
                  <a:cs typeface="Calibri"/>
                </a:rPr>
                <a:t>Address</a:t>
              </a: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title"/>
          </p:nvPr>
        </p:nvSpPr>
        <p:spPr>
          <a:xfrm>
            <a:off x="2057400" y="304800"/>
            <a:ext cx="6375400" cy="573088"/>
          </a:xfrm>
        </p:spPr>
        <p:txBody>
          <a:bodyPr/>
          <a:lstStyle/>
          <a:p>
            <a:r>
              <a:rPr lang="en-US" dirty="0"/>
              <a:t>Understanding </a:t>
            </a:r>
            <a:r>
              <a:rPr lang="en-US" dirty="0">
                <a:latin typeface="Courier New"/>
                <a:cs typeface="Courier New"/>
              </a:rPr>
              <a:t>swap()</a:t>
            </a:r>
            <a:endParaRPr lang="en-US" dirty="0"/>
          </a:p>
        </p:txBody>
      </p:sp>
      <p:sp>
        <p:nvSpPr>
          <p:cNvPr id="53" name="Rectangle 8"/>
          <p:cNvSpPr>
            <a:spLocks noChangeArrowheads="1"/>
          </p:cNvSpPr>
          <p:nvPr/>
        </p:nvSpPr>
        <p:spPr bwMode="auto">
          <a:xfrm>
            <a:off x="6477000" y="1661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123</a:t>
            </a:r>
          </a:p>
        </p:txBody>
      </p:sp>
      <p:sp>
        <p:nvSpPr>
          <p:cNvPr id="55" name="Rectangle 9"/>
          <p:cNvSpPr>
            <a:spLocks noChangeArrowheads="1"/>
          </p:cNvSpPr>
          <p:nvPr/>
        </p:nvSpPr>
        <p:spPr bwMode="auto">
          <a:xfrm>
            <a:off x="6477000" y="2042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56" name="Rectangle 10"/>
          <p:cNvSpPr>
            <a:spLocks noChangeArrowheads="1"/>
          </p:cNvSpPr>
          <p:nvPr/>
        </p:nvSpPr>
        <p:spPr bwMode="auto">
          <a:xfrm>
            <a:off x="6477000" y="2423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7" name="Rectangle 11"/>
          <p:cNvSpPr>
            <a:spLocks noChangeArrowheads="1"/>
          </p:cNvSpPr>
          <p:nvPr/>
        </p:nvSpPr>
        <p:spPr bwMode="auto">
          <a:xfrm>
            <a:off x="6477000" y="2804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8" name="Rectangle 20"/>
          <p:cNvSpPr>
            <a:spLocks noChangeArrowheads="1"/>
          </p:cNvSpPr>
          <p:nvPr/>
        </p:nvSpPr>
        <p:spPr bwMode="auto">
          <a:xfrm>
            <a:off x="6477000" y="3185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456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2634823" y="1814110"/>
            <a:ext cx="1752600" cy="1752600"/>
            <a:chOff x="9111129" y="1790700"/>
            <a:chExt cx="1752600" cy="1752600"/>
          </a:xfrm>
        </p:grpSpPr>
        <p:sp>
          <p:nvSpPr>
            <p:cNvPr id="65" name="Rectangle 43"/>
            <p:cNvSpPr>
              <a:spLocks noChangeArrowheads="1"/>
            </p:cNvSpPr>
            <p:nvPr/>
          </p:nvSpPr>
          <p:spPr bwMode="auto">
            <a:xfrm>
              <a:off x="9111129" y="17907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6" name="Rectangle 44"/>
            <p:cNvSpPr>
              <a:spLocks noChangeArrowheads="1"/>
            </p:cNvSpPr>
            <p:nvPr/>
          </p:nvSpPr>
          <p:spPr bwMode="auto">
            <a:xfrm>
              <a:off x="9111129" y="22479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rsi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7" name="Rectangle 45"/>
            <p:cNvSpPr>
              <a:spLocks noChangeArrowheads="1"/>
            </p:cNvSpPr>
            <p:nvPr/>
          </p:nvSpPr>
          <p:spPr bwMode="auto">
            <a:xfrm>
              <a:off x="9111129" y="27051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rax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8" name="Rectangle 46"/>
            <p:cNvSpPr>
              <a:spLocks noChangeArrowheads="1"/>
            </p:cNvSpPr>
            <p:nvPr/>
          </p:nvSpPr>
          <p:spPr bwMode="auto">
            <a:xfrm>
              <a:off x="9111129" y="31623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9" name="Rectangle 52"/>
            <p:cNvSpPr>
              <a:spLocks noChangeArrowheads="1"/>
            </p:cNvSpPr>
            <p:nvPr/>
          </p:nvSpPr>
          <p:spPr bwMode="auto">
            <a:xfrm>
              <a:off x="9796929" y="17907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</a:t>
              </a:r>
            </a:p>
          </p:txBody>
        </p:sp>
        <p:sp>
          <p:nvSpPr>
            <p:cNvPr id="70" name="Rectangle 53"/>
            <p:cNvSpPr>
              <a:spLocks noChangeArrowheads="1"/>
            </p:cNvSpPr>
            <p:nvPr/>
          </p:nvSpPr>
          <p:spPr bwMode="auto">
            <a:xfrm>
              <a:off x="9796929" y="22479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</a:t>
              </a:r>
            </a:p>
          </p:txBody>
        </p:sp>
        <p:sp>
          <p:nvSpPr>
            <p:cNvPr id="71" name="Rectangle 54"/>
            <p:cNvSpPr>
              <a:spLocks noChangeArrowheads="1"/>
            </p:cNvSpPr>
            <p:nvPr/>
          </p:nvSpPr>
          <p:spPr bwMode="auto">
            <a:xfrm>
              <a:off x="9796929" y="27051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FF0000"/>
                  </a:solidFill>
                  <a:latin typeface="Courier New" pitchFamily="49" charset="0"/>
                </a:rPr>
                <a:t>123</a:t>
              </a:r>
            </a:p>
          </p:txBody>
        </p:sp>
        <p:sp>
          <p:nvSpPr>
            <p:cNvPr id="72" name="Rectangle 55"/>
            <p:cNvSpPr>
              <a:spLocks noChangeArrowheads="1"/>
            </p:cNvSpPr>
            <p:nvPr/>
          </p:nvSpPr>
          <p:spPr bwMode="auto">
            <a:xfrm>
              <a:off x="9796929" y="31623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</p:grpSp>
      <p:sp>
        <p:nvSpPr>
          <p:cNvPr id="73" name="Text Box 5"/>
          <p:cNvSpPr txBox="1">
            <a:spLocks noChangeArrowheads="1"/>
          </p:cNvSpPr>
          <p:nvPr/>
        </p:nvSpPr>
        <p:spPr bwMode="auto">
          <a:xfrm>
            <a:off x="2819401" y="1252323"/>
            <a:ext cx="1351001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Registers</a:t>
            </a:r>
          </a:p>
        </p:txBody>
      </p:sp>
      <p:sp>
        <p:nvSpPr>
          <p:cNvPr id="76" name="Text Box 5"/>
          <p:cNvSpPr txBox="1">
            <a:spLocks noChangeArrowheads="1"/>
          </p:cNvSpPr>
          <p:nvPr/>
        </p:nvSpPr>
        <p:spPr bwMode="auto">
          <a:xfrm>
            <a:off x="6340384" y="1032634"/>
            <a:ext cx="1279617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Memory</a:t>
            </a:r>
          </a:p>
        </p:txBody>
      </p:sp>
      <p:cxnSp>
        <p:nvCxnSpPr>
          <p:cNvPr id="78" name="Straight Arrow Connector 77"/>
          <p:cNvCxnSpPr>
            <a:stCxn id="53" idx="1"/>
            <a:endCxn id="71" idx="3"/>
          </p:cNvCxnSpPr>
          <p:nvPr/>
        </p:nvCxnSpPr>
        <p:spPr bwMode="auto">
          <a:xfrm flipH="1">
            <a:off x="4387424" y="1852210"/>
            <a:ext cx="2089577" cy="1066800"/>
          </a:xfrm>
          <a:prstGeom prst="straightConnector1">
            <a:avLst/>
          </a:prstGeom>
          <a:noFill/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2971800" y="4114800"/>
            <a:ext cx="5867400" cy="1751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swap: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ro-RO" b="1" dirty="0">
                <a:solidFill>
                  <a:srgbClr val="FF0000"/>
                </a:solidFill>
                <a:latin typeface="Courier New" pitchFamily="49" charset="0"/>
              </a:rPr>
              <a:t>movq    (%rdi), %rax  # t0 = *xp 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(%rsi), %rdx  # t1 = *yp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%rdx, (%rdi)  # *xp = t1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%rax, (%rsi)  # *yp = t0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620000" y="1414046"/>
            <a:ext cx="1219200" cy="2190764"/>
            <a:chOff x="6096000" y="1414046"/>
            <a:chExt cx="1219200" cy="2190764"/>
          </a:xfrm>
        </p:grpSpPr>
        <p:sp>
          <p:nvSpPr>
            <p:cNvPr id="31" name="Text Box 34"/>
            <p:cNvSpPr txBox="1">
              <a:spLocks noChangeArrowheads="1"/>
            </p:cNvSpPr>
            <p:nvPr/>
          </p:nvSpPr>
          <p:spPr bwMode="auto">
            <a:xfrm>
              <a:off x="6096000" y="165694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 </a:t>
              </a:r>
            </a:p>
          </p:txBody>
        </p:sp>
        <p:sp>
          <p:nvSpPr>
            <p:cNvPr id="32" name="Text Box 35"/>
            <p:cNvSpPr txBox="1">
              <a:spLocks noChangeArrowheads="1"/>
            </p:cNvSpPr>
            <p:nvPr/>
          </p:nvSpPr>
          <p:spPr bwMode="auto">
            <a:xfrm>
              <a:off x="6096000" y="2052235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0x118</a:t>
              </a:r>
            </a:p>
          </p:txBody>
        </p:sp>
        <p:sp>
          <p:nvSpPr>
            <p:cNvPr id="33" name="Text Box 36"/>
            <p:cNvSpPr txBox="1">
              <a:spLocks noChangeArrowheads="1"/>
            </p:cNvSpPr>
            <p:nvPr/>
          </p:nvSpPr>
          <p:spPr bwMode="auto">
            <a:xfrm>
              <a:off x="6096000" y="2447523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0x110 </a:t>
              </a:r>
            </a:p>
          </p:txBody>
        </p:sp>
        <p:sp>
          <p:nvSpPr>
            <p:cNvPr id="34" name="Text Box 37"/>
            <p:cNvSpPr txBox="1">
              <a:spLocks noChangeArrowheads="1"/>
            </p:cNvSpPr>
            <p:nvPr/>
          </p:nvSpPr>
          <p:spPr bwMode="auto">
            <a:xfrm>
              <a:off x="6096000" y="2842810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0x108 </a:t>
              </a:r>
            </a:p>
          </p:txBody>
        </p:sp>
        <p:sp>
          <p:nvSpPr>
            <p:cNvPr id="35" name="Text Box 38"/>
            <p:cNvSpPr txBox="1">
              <a:spLocks noChangeArrowheads="1"/>
            </p:cNvSpPr>
            <p:nvPr/>
          </p:nvSpPr>
          <p:spPr bwMode="auto">
            <a:xfrm>
              <a:off x="6096000" y="323809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 </a:t>
              </a:r>
            </a:p>
          </p:txBody>
        </p:sp>
        <p:sp>
          <p:nvSpPr>
            <p:cNvPr id="36" name="Text Box 34"/>
            <p:cNvSpPr txBox="1">
              <a:spLocks noChangeArrowheads="1"/>
            </p:cNvSpPr>
            <p:nvPr/>
          </p:nvSpPr>
          <p:spPr bwMode="auto">
            <a:xfrm>
              <a:off x="6096000" y="1414046"/>
              <a:ext cx="1219200" cy="33855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000000"/>
                  </a:solidFill>
                  <a:latin typeface="Calibri"/>
                  <a:cs typeface="Calibri"/>
                </a:rPr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31165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title"/>
          </p:nvPr>
        </p:nvSpPr>
        <p:spPr>
          <a:xfrm>
            <a:off x="2057400" y="304800"/>
            <a:ext cx="6375400" cy="573088"/>
          </a:xfrm>
        </p:spPr>
        <p:txBody>
          <a:bodyPr/>
          <a:lstStyle/>
          <a:p>
            <a:r>
              <a:rPr lang="en-US" dirty="0"/>
              <a:t>Understanding </a:t>
            </a:r>
            <a:r>
              <a:rPr lang="en-US" dirty="0">
                <a:latin typeface="Courier New"/>
                <a:cs typeface="Courier New"/>
              </a:rPr>
              <a:t>swap()</a:t>
            </a:r>
            <a:endParaRPr lang="en-US" dirty="0"/>
          </a:p>
        </p:txBody>
      </p:sp>
      <p:sp>
        <p:nvSpPr>
          <p:cNvPr id="53" name="Rectangle 8"/>
          <p:cNvSpPr>
            <a:spLocks noChangeArrowheads="1"/>
          </p:cNvSpPr>
          <p:nvPr/>
        </p:nvSpPr>
        <p:spPr bwMode="auto">
          <a:xfrm>
            <a:off x="6477000" y="1661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123</a:t>
            </a:r>
          </a:p>
        </p:txBody>
      </p:sp>
      <p:sp>
        <p:nvSpPr>
          <p:cNvPr id="55" name="Rectangle 9"/>
          <p:cNvSpPr>
            <a:spLocks noChangeArrowheads="1"/>
          </p:cNvSpPr>
          <p:nvPr/>
        </p:nvSpPr>
        <p:spPr bwMode="auto">
          <a:xfrm>
            <a:off x="6477000" y="2042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56" name="Rectangle 10"/>
          <p:cNvSpPr>
            <a:spLocks noChangeArrowheads="1"/>
          </p:cNvSpPr>
          <p:nvPr/>
        </p:nvSpPr>
        <p:spPr bwMode="auto">
          <a:xfrm>
            <a:off x="6477000" y="2423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7" name="Rectangle 11"/>
          <p:cNvSpPr>
            <a:spLocks noChangeArrowheads="1"/>
          </p:cNvSpPr>
          <p:nvPr/>
        </p:nvSpPr>
        <p:spPr bwMode="auto">
          <a:xfrm>
            <a:off x="6477000" y="2804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8" name="Rectangle 20"/>
          <p:cNvSpPr>
            <a:spLocks noChangeArrowheads="1"/>
          </p:cNvSpPr>
          <p:nvPr/>
        </p:nvSpPr>
        <p:spPr bwMode="auto">
          <a:xfrm>
            <a:off x="6477000" y="3185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456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2634823" y="1814110"/>
            <a:ext cx="1752600" cy="1752600"/>
            <a:chOff x="9111129" y="1790700"/>
            <a:chExt cx="1752600" cy="1752600"/>
          </a:xfrm>
        </p:grpSpPr>
        <p:sp>
          <p:nvSpPr>
            <p:cNvPr id="65" name="Rectangle 43"/>
            <p:cNvSpPr>
              <a:spLocks noChangeArrowheads="1"/>
            </p:cNvSpPr>
            <p:nvPr/>
          </p:nvSpPr>
          <p:spPr bwMode="auto">
            <a:xfrm>
              <a:off x="9111129" y="17907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6" name="Rectangle 44"/>
            <p:cNvSpPr>
              <a:spLocks noChangeArrowheads="1"/>
            </p:cNvSpPr>
            <p:nvPr/>
          </p:nvSpPr>
          <p:spPr bwMode="auto">
            <a:xfrm>
              <a:off x="9111129" y="22479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rsi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7" name="Rectangle 45"/>
            <p:cNvSpPr>
              <a:spLocks noChangeArrowheads="1"/>
            </p:cNvSpPr>
            <p:nvPr/>
          </p:nvSpPr>
          <p:spPr bwMode="auto">
            <a:xfrm>
              <a:off x="9111129" y="27051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rax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8" name="Rectangle 46"/>
            <p:cNvSpPr>
              <a:spLocks noChangeArrowheads="1"/>
            </p:cNvSpPr>
            <p:nvPr/>
          </p:nvSpPr>
          <p:spPr bwMode="auto">
            <a:xfrm>
              <a:off x="9111129" y="31623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9" name="Rectangle 52"/>
            <p:cNvSpPr>
              <a:spLocks noChangeArrowheads="1"/>
            </p:cNvSpPr>
            <p:nvPr/>
          </p:nvSpPr>
          <p:spPr bwMode="auto">
            <a:xfrm>
              <a:off x="9796929" y="17907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</a:t>
              </a:r>
            </a:p>
          </p:txBody>
        </p:sp>
        <p:sp>
          <p:nvSpPr>
            <p:cNvPr id="70" name="Rectangle 53"/>
            <p:cNvSpPr>
              <a:spLocks noChangeArrowheads="1"/>
            </p:cNvSpPr>
            <p:nvPr/>
          </p:nvSpPr>
          <p:spPr bwMode="auto">
            <a:xfrm>
              <a:off x="9796929" y="22479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</a:t>
              </a:r>
            </a:p>
          </p:txBody>
        </p:sp>
        <p:sp>
          <p:nvSpPr>
            <p:cNvPr id="71" name="Rectangle 54"/>
            <p:cNvSpPr>
              <a:spLocks noChangeArrowheads="1"/>
            </p:cNvSpPr>
            <p:nvPr/>
          </p:nvSpPr>
          <p:spPr bwMode="auto">
            <a:xfrm>
              <a:off x="9796929" y="27051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123</a:t>
              </a:r>
            </a:p>
          </p:txBody>
        </p:sp>
        <p:sp>
          <p:nvSpPr>
            <p:cNvPr id="72" name="Rectangle 55"/>
            <p:cNvSpPr>
              <a:spLocks noChangeArrowheads="1"/>
            </p:cNvSpPr>
            <p:nvPr/>
          </p:nvSpPr>
          <p:spPr bwMode="auto">
            <a:xfrm>
              <a:off x="9796929" y="31623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FF0000"/>
                  </a:solidFill>
                  <a:latin typeface="Courier New" pitchFamily="49" charset="0"/>
                </a:rPr>
                <a:t>456</a:t>
              </a:r>
            </a:p>
          </p:txBody>
        </p:sp>
      </p:grpSp>
      <p:sp>
        <p:nvSpPr>
          <p:cNvPr id="73" name="Text Box 5"/>
          <p:cNvSpPr txBox="1">
            <a:spLocks noChangeArrowheads="1"/>
          </p:cNvSpPr>
          <p:nvPr/>
        </p:nvSpPr>
        <p:spPr bwMode="auto">
          <a:xfrm>
            <a:off x="2819401" y="1252323"/>
            <a:ext cx="1351001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Registers</a:t>
            </a:r>
          </a:p>
        </p:txBody>
      </p:sp>
      <p:sp>
        <p:nvSpPr>
          <p:cNvPr id="76" name="Text Box 5"/>
          <p:cNvSpPr txBox="1">
            <a:spLocks noChangeArrowheads="1"/>
          </p:cNvSpPr>
          <p:nvPr/>
        </p:nvSpPr>
        <p:spPr bwMode="auto">
          <a:xfrm>
            <a:off x="6340384" y="1032634"/>
            <a:ext cx="1279617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Memory</a:t>
            </a:r>
          </a:p>
        </p:txBody>
      </p:sp>
      <p:cxnSp>
        <p:nvCxnSpPr>
          <p:cNvPr id="78" name="Straight Arrow Connector 77"/>
          <p:cNvCxnSpPr>
            <a:stCxn id="58" idx="1"/>
            <a:endCxn id="72" idx="3"/>
          </p:cNvCxnSpPr>
          <p:nvPr/>
        </p:nvCxnSpPr>
        <p:spPr bwMode="auto">
          <a:xfrm flipH="1">
            <a:off x="4387424" y="3376210"/>
            <a:ext cx="2089577" cy="0"/>
          </a:xfrm>
          <a:prstGeom prst="straightConnector1">
            <a:avLst/>
          </a:prstGeom>
          <a:noFill/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2971800" y="4114800"/>
            <a:ext cx="5867400" cy="1751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swap: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movq    (%rdi), %rax  # t0 = *xp 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FF0000"/>
                </a:solidFill>
                <a:latin typeface="Courier New" pitchFamily="49" charset="0"/>
              </a:rPr>
              <a:t> movq    (%rsi), %rdx  # t1 = *yp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%rdx, (%rdi)  # *xp = t1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%rax, (%rsi)  # *yp = t0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620000" y="1414046"/>
            <a:ext cx="1219200" cy="2190764"/>
            <a:chOff x="6096000" y="1414046"/>
            <a:chExt cx="1219200" cy="2190764"/>
          </a:xfrm>
        </p:grpSpPr>
        <p:sp>
          <p:nvSpPr>
            <p:cNvPr id="32" name="Text Box 34"/>
            <p:cNvSpPr txBox="1">
              <a:spLocks noChangeArrowheads="1"/>
            </p:cNvSpPr>
            <p:nvPr/>
          </p:nvSpPr>
          <p:spPr bwMode="auto">
            <a:xfrm>
              <a:off x="6096000" y="165694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 </a:t>
              </a:r>
            </a:p>
          </p:txBody>
        </p:sp>
        <p:sp>
          <p:nvSpPr>
            <p:cNvPr id="33" name="Text Box 35"/>
            <p:cNvSpPr txBox="1">
              <a:spLocks noChangeArrowheads="1"/>
            </p:cNvSpPr>
            <p:nvPr/>
          </p:nvSpPr>
          <p:spPr bwMode="auto">
            <a:xfrm>
              <a:off x="6096000" y="2052235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0x118</a:t>
              </a:r>
            </a:p>
          </p:txBody>
        </p:sp>
        <p:sp>
          <p:nvSpPr>
            <p:cNvPr id="34" name="Text Box 36"/>
            <p:cNvSpPr txBox="1">
              <a:spLocks noChangeArrowheads="1"/>
            </p:cNvSpPr>
            <p:nvPr/>
          </p:nvSpPr>
          <p:spPr bwMode="auto">
            <a:xfrm>
              <a:off x="6096000" y="2447523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0x110 </a:t>
              </a:r>
            </a:p>
          </p:txBody>
        </p:sp>
        <p:sp>
          <p:nvSpPr>
            <p:cNvPr id="35" name="Text Box 37"/>
            <p:cNvSpPr txBox="1">
              <a:spLocks noChangeArrowheads="1"/>
            </p:cNvSpPr>
            <p:nvPr/>
          </p:nvSpPr>
          <p:spPr bwMode="auto">
            <a:xfrm>
              <a:off x="6096000" y="2842810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0x108 </a:t>
              </a:r>
            </a:p>
          </p:txBody>
        </p:sp>
        <p:sp>
          <p:nvSpPr>
            <p:cNvPr id="36" name="Text Box 38"/>
            <p:cNvSpPr txBox="1">
              <a:spLocks noChangeArrowheads="1"/>
            </p:cNvSpPr>
            <p:nvPr/>
          </p:nvSpPr>
          <p:spPr bwMode="auto">
            <a:xfrm>
              <a:off x="6096000" y="323809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 </a:t>
              </a:r>
            </a:p>
          </p:txBody>
        </p:sp>
        <p:sp>
          <p:nvSpPr>
            <p:cNvPr id="37" name="Text Box 34"/>
            <p:cNvSpPr txBox="1">
              <a:spLocks noChangeArrowheads="1"/>
            </p:cNvSpPr>
            <p:nvPr/>
          </p:nvSpPr>
          <p:spPr bwMode="auto">
            <a:xfrm>
              <a:off x="6096000" y="1414046"/>
              <a:ext cx="1219200" cy="33855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000000"/>
                  </a:solidFill>
                  <a:latin typeface="Calibri"/>
                  <a:cs typeface="Calibri"/>
                </a:rPr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6723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3EBAE-61C3-49B0-8B80-85CBA688B4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99" t="22427" r="1399" b="13796"/>
          <a:stretch/>
        </p:blipFill>
        <p:spPr>
          <a:xfrm>
            <a:off x="5341596" y="4729568"/>
            <a:ext cx="2283515" cy="110144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94D7CDE-B80B-4A05-9A67-FCF199156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6759" y="4414030"/>
            <a:ext cx="3257550" cy="2400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8195F9-BF0B-4EE0-B2E1-D089E0257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What’s Inside?  Architecture = components of a computer + operating System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93CE95-DF92-487E-86FF-CB007AC5E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A24771-4C00-4D7C-83CB-E48C37F9E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C4C035-77CF-4928-AB9F-1E3E4F51060A}"/>
              </a:ext>
            </a:extLst>
          </p:cNvPr>
          <p:cNvSpPr/>
          <p:nvPr/>
        </p:nvSpPr>
        <p:spPr>
          <a:xfrm>
            <a:off x="1693333" y="2084832"/>
            <a:ext cx="3496734" cy="1869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F8B614-66CA-4216-B616-AED55B9BD0B7}"/>
              </a:ext>
            </a:extLst>
          </p:cNvPr>
          <p:cNvSpPr txBox="1"/>
          <p:nvPr/>
        </p:nvSpPr>
        <p:spPr>
          <a:xfrm>
            <a:off x="2396066" y="2633134"/>
            <a:ext cx="68580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CPU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3D800F-EF69-4F85-9BC4-B371F8258578}"/>
              </a:ext>
            </a:extLst>
          </p:cNvPr>
          <p:cNvSpPr txBox="1"/>
          <p:nvPr/>
        </p:nvSpPr>
        <p:spPr>
          <a:xfrm>
            <a:off x="3577166" y="2520546"/>
            <a:ext cx="1016000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Registers (L1 cache)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05C0E7-A9A0-43C6-AA51-7F99DD9EF89C}"/>
              </a:ext>
            </a:extLst>
          </p:cNvPr>
          <p:cNvSpPr txBox="1"/>
          <p:nvPr/>
        </p:nvSpPr>
        <p:spPr>
          <a:xfrm>
            <a:off x="2823634" y="3119763"/>
            <a:ext cx="126153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L2 Cache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9F600A-D8BE-402F-93A4-8AD049F3354B}"/>
              </a:ext>
            </a:extLst>
          </p:cNvPr>
          <p:cNvSpPr/>
          <p:nvPr/>
        </p:nvSpPr>
        <p:spPr>
          <a:xfrm>
            <a:off x="7128929" y="2109215"/>
            <a:ext cx="3496734" cy="1869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9085E6-53C6-4D1E-8E85-B00407C84B37}"/>
              </a:ext>
            </a:extLst>
          </p:cNvPr>
          <p:cNvSpPr txBox="1"/>
          <p:nvPr/>
        </p:nvSpPr>
        <p:spPr>
          <a:xfrm>
            <a:off x="7831662" y="2657517"/>
            <a:ext cx="685801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CPU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FB68EB-DCDD-40D7-B0A4-F94FE9E89878}"/>
              </a:ext>
            </a:extLst>
          </p:cNvPr>
          <p:cNvSpPr txBox="1"/>
          <p:nvPr/>
        </p:nvSpPr>
        <p:spPr>
          <a:xfrm>
            <a:off x="9012762" y="2544929"/>
            <a:ext cx="1016000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Registers (L1 cache)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BC1736-803E-4F02-9D27-4669CEDD1715}"/>
              </a:ext>
            </a:extLst>
          </p:cNvPr>
          <p:cNvSpPr txBox="1"/>
          <p:nvPr/>
        </p:nvSpPr>
        <p:spPr>
          <a:xfrm>
            <a:off x="8259230" y="3144146"/>
            <a:ext cx="126153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L2 Cache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D9C5B9-0CBD-45CD-B468-B24063FA1E0D}"/>
              </a:ext>
            </a:extLst>
          </p:cNvPr>
          <p:cNvSpPr txBox="1"/>
          <p:nvPr/>
        </p:nvSpPr>
        <p:spPr>
          <a:xfrm>
            <a:off x="5664196" y="3586895"/>
            <a:ext cx="126153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L3 Cache</a:t>
            </a:r>
          </a:p>
        </p:txBody>
      </p:sp>
      <p:sp>
        <p:nvSpPr>
          <p:cNvPr id="19" name="Arrow: Left-Right 18">
            <a:extLst>
              <a:ext uri="{FF2B5EF4-FFF2-40B4-BE49-F238E27FC236}">
                <a16:creationId xmlns:a16="http://schemas.microsoft.com/office/drawing/2014/main" id="{B329A75A-41CB-4070-81F4-16AD77C32C17}"/>
              </a:ext>
            </a:extLst>
          </p:cNvPr>
          <p:cNvSpPr/>
          <p:nvPr/>
        </p:nvSpPr>
        <p:spPr>
          <a:xfrm>
            <a:off x="1998129" y="3976730"/>
            <a:ext cx="8593667" cy="38598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Memory Bus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47FC4C-57F3-4137-B766-247E76F42483}"/>
              </a:ext>
            </a:extLst>
          </p:cNvPr>
          <p:cNvSpPr txBox="1"/>
          <p:nvPr/>
        </p:nvSpPr>
        <p:spPr>
          <a:xfrm>
            <a:off x="2810934" y="3557671"/>
            <a:ext cx="1261532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24030D-5676-4C19-839F-E48B88C42438}"/>
              </a:ext>
            </a:extLst>
          </p:cNvPr>
          <p:cNvSpPr txBox="1"/>
          <p:nvPr/>
        </p:nvSpPr>
        <p:spPr>
          <a:xfrm>
            <a:off x="8246530" y="3557671"/>
            <a:ext cx="1261532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Core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21645EF-7B63-488A-9ADB-0C7F09D9C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44" y="4873439"/>
            <a:ext cx="2108820" cy="1871366"/>
          </a:xfrm>
          <a:prstGeom prst="rect">
            <a:avLst/>
          </a:prstGeom>
        </p:spPr>
      </p:pic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57648749-2C6F-45E9-BC57-8BA05CF3E852}"/>
              </a:ext>
            </a:extLst>
          </p:cNvPr>
          <p:cNvSpPr/>
          <p:nvPr/>
        </p:nvSpPr>
        <p:spPr>
          <a:xfrm>
            <a:off x="2120730" y="6025915"/>
            <a:ext cx="8593667" cy="4846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PCIe Bus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BF0F57-417C-4756-8418-8A6745EA78AA}"/>
              </a:ext>
            </a:extLst>
          </p:cNvPr>
          <p:cNvSpPr txBox="1"/>
          <p:nvPr/>
        </p:nvSpPr>
        <p:spPr>
          <a:xfrm>
            <a:off x="2738966" y="5162791"/>
            <a:ext cx="1261532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SSD storage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261F07-F207-4377-9A9F-318B55873CA2}"/>
              </a:ext>
            </a:extLst>
          </p:cNvPr>
          <p:cNvSpPr txBox="1"/>
          <p:nvPr/>
        </p:nvSpPr>
        <p:spPr>
          <a:xfrm>
            <a:off x="8191504" y="5190740"/>
            <a:ext cx="1261532" cy="646331"/>
          </a:xfrm>
          <a:prstGeom prst="rect">
            <a:avLst/>
          </a:prstGeom>
          <a:solidFill>
            <a:srgbClr val="FFFF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100G Ethernet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5FA8E2-9289-41B8-A3E3-54A1C91DA2BA}"/>
              </a:ext>
            </a:extLst>
          </p:cNvPr>
          <p:cNvSpPr txBox="1"/>
          <p:nvPr/>
        </p:nvSpPr>
        <p:spPr>
          <a:xfrm>
            <a:off x="5341596" y="4374115"/>
            <a:ext cx="2283514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Memory Unit (DRAM)</a:t>
            </a:r>
          </a:p>
        </p:txBody>
      </p:sp>
    </p:spTree>
    <p:extLst>
      <p:ext uri="{BB962C8B-B14F-4D97-AF65-F5344CB8AC3E}">
        <p14:creationId xmlns:p14="http://schemas.microsoft.com/office/powerpoint/2010/main" val="35259808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title"/>
          </p:nvPr>
        </p:nvSpPr>
        <p:spPr>
          <a:xfrm>
            <a:off x="2057400" y="304800"/>
            <a:ext cx="6375400" cy="573088"/>
          </a:xfrm>
        </p:spPr>
        <p:txBody>
          <a:bodyPr/>
          <a:lstStyle/>
          <a:p>
            <a:r>
              <a:rPr lang="en-US" dirty="0"/>
              <a:t>Understanding </a:t>
            </a:r>
            <a:r>
              <a:rPr lang="en-US" dirty="0">
                <a:latin typeface="Courier New"/>
                <a:cs typeface="Courier New"/>
              </a:rPr>
              <a:t>swap()</a:t>
            </a:r>
            <a:endParaRPr lang="en-US" dirty="0"/>
          </a:p>
        </p:txBody>
      </p:sp>
      <p:sp>
        <p:nvSpPr>
          <p:cNvPr id="53" name="Rectangle 8"/>
          <p:cNvSpPr>
            <a:spLocks noChangeArrowheads="1"/>
          </p:cNvSpPr>
          <p:nvPr/>
        </p:nvSpPr>
        <p:spPr bwMode="auto">
          <a:xfrm>
            <a:off x="6477000" y="1661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FF0000"/>
                </a:solidFill>
                <a:latin typeface="Courier New" pitchFamily="49" charset="0"/>
              </a:rPr>
              <a:t>456</a:t>
            </a:r>
          </a:p>
        </p:txBody>
      </p:sp>
      <p:sp>
        <p:nvSpPr>
          <p:cNvPr id="55" name="Rectangle 9"/>
          <p:cNvSpPr>
            <a:spLocks noChangeArrowheads="1"/>
          </p:cNvSpPr>
          <p:nvPr/>
        </p:nvSpPr>
        <p:spPr bwMode="auto">
          <a:xfrm>
            <a:off x="6477000" y="2042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56" name="Rectangle 10"/>
          <p:cNvSpPr>
            <a:spLocks noChangeArrowheads="1"/>
          </p:cNvSpPr>
          <p:nvPr/>
        </p:nvSpPr>
        <p:spPr bwMode="auto">
          <a:xfrm>
            <a:off x="6477000" y="2423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7" name="Rectangle 11"/>
          <p:cNvSpPr>
            <a:spLocks noChangeArrowheads="1"/>
          </p:cNvSpPr>
          <p:nvPr/>
        </p:nvSpPr>
        <p:spPr bwMode="auto">
          <a:xfrm>
            <a:off x="6477000" y="2804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8" name="Rectangle 20"/>
          <p:cNvSpPr>
            <a:spLocks noChangeArrowheads="1"/>
          </p:cNvSpPr>
          <p:nvPr/>
        </p:nvSpPr>
        <p:spPr bwMode="auto">
          <a:xfrm>
            <a:off x="6477000" y="3185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456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2634823" y="1814110"/>
            <a:ext cx="1752600" cy="1752600"/>
            <a:chOff x="9111129" y="1790700"/>
            <a:chExt cx="1752600" cy="1752600"/>
          </a:xfrm>
        </p:grpSpPr>
        <p:sp>
          <p:nvSpPr>
            <p:cNvPr id="65" name="Rectangle 43"/>
            <p:cNvSpPr>
              <a:spLocks noChangeArrowheads="1"/>
            </p:cNvSpPr>
            <p:nvPr/>
          </p:nvSpPr>
          <p:spPr bwMode="auto">
            <a:xfrm>
              <a:off x="9111129" y="17907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6" name="Rectangle 44"/>
            <p:cNvSpPr>
              <a:spLocks noChangeArrowheads="1"/>
            </p:cNvSpPr>
            <p:nvPr/>
          </p:nvSpPr>
          <p:spPr bwMode="auto">
            <a:xfrm>
              <a:off x="9111129" y="22479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rsi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7" name="Rectangle 45"/>
            <p:cNvSpPr>
              <a:spLocks noChangeArrowheads="1"/>
            </p:cNvSpPr>
            <p:nvPr/>
          </p:nvSpPr>
          <p:spPr bwMode="auto">
            <a:xfrm>
              <a:off x="9111129" y="27051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rax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8" name="Rectangle 46"/>
            <p:cNvSpPr>
              <a:spLocks noChangeArrowheads="1"/>
            </p:cNvSpPr>
            <p:nvPr/>
          </p:nvSpPr>
          <p:spPr bwMode="auto">
            <a:xfrm>
              <a:off x="9111129" y="31623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9" name="Rectangle 52"/>
            <p:cNvSpPr>
              <a:spLocks noChangeArrowheads="1"/>
            </p:cNvSpPr>
            <p:nvPr/>
          </p:nvSpPr>
          <p:spPr bwMode="auto">
            <a:xfrm>
              <a:off x="9796929" y="17907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</a:t>
              </a:r>
            </a:p>
          </p:txBody>
        </p:sp>
        <p:sp>
          <p:nvSpPr>
            <p:cNvPr id="70" name="Rectangle 53"/>
            <p:cNvSpPr>
              <a:spLocks noChangeArrowheads="1"/>
            </p:cNvSpPr>
            <p:nvPr/>
          </p:nvSpPr>
          <p:spPr bwMode="auto">
            <a:xfrm>
              <a:off x="9796929" y="22479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</a:t>
              </a:r>
            </a:p>
          </p:txBody>
        </p:sp>
        <p:sp>
          <p:nvSpPr>
            <p:cNvPr id="71" name="Rectangle 54"/>
            <p:cNvSpPr>
              <a:spLocks noChangeArrowheads="1"/>
            </p:cNvSpPr>
            <p:nvPr/>
          </p:nvSpPr>
          <p:spPr bwMode="auto">
            <a:xfrm>
              <a:off x="9796929" y="27051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123</a:t>
              </a:r>
            </a:p>
          </p:txBody>
        </p:sp>
        <p:sp>
          <p:nvSpPr>
            <p:cNvPr id="72" name="Rectangle 55"/>
            <p:cNvSpPr>
              <a:spLocks noChangeArrowheads="1"/>
            </p:cNvSpPr>
            <p:nvPr/>
          </p:nvSpPr>
          <p:spPr bwMode="auto">
            <a:xfrm>
              <a:off x="9796929" y="31623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456</a:t>
              </a:r>
            </a:p>
          </p:txBody>
        </p:sp>
      </p:grpSp>
      <p:sp>
        <p:nvSpPr>
          <p:cNvPr id="73" name="Text Box 5"/>
          <p:cNvSpPr txBox="1">
            <a:spLocks noChangeArrowheads="1"/>
          </p:cNvSpPr>
          <p:nvPr/>
        </p:nvSpPr>
        <p:spPr bwMode="auto">
          <a:xfrm>
            <a:off x="2819401" y="1252323"/>
            <a:ext cx="1351001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Registers</a:t>
            </a:r>
          </a:p>
        </p:txBody>
      </p:sp>
      <p:sp>
        <p:nvSpPr>
          <p:cNvPr id="76" name="Text Box 5"/>
          <p:cNvSpPr txBox="1">
            <a:spLocks noChangeArrowheads="1"/>
          </p:cNvSpPr>
          <p:nvPr/>
        </p:nvSpPr>
        <p:spPr bwMode="auto">
          <a:xfrm>
            <a:off x="6340384" y="1032634"/>
            <a:ext cx="1279617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Memory</a:t>
            </a:r>
          </a:p>
        </p:txBody>
      </p:sp>
      <p:cxnSp>
        <p:nvCxnSpPr>
          <p:cNvPr id="78" name="Straight Arrow Connector 77"/>
          <p:cNvCxnSpPr>
            <a:stCxn id="72" idx="3"/>
            <a:endCxn id="53" idx="1"/>
          </p:cNvCxnSpPr>
          <p:nvPr/>
        </p:nvCxnSpPr>
        <p:spPr bwMode="auto">
          <a:xfrm flipV="1">
            <a:off x="4387424" y="1852210"/>
            <a:ext cx="2089577" cy="1524000"/>
          </a:xfrm>
          <a:prstGeom prst="straightConnector1">
            <a:avLst/>
          </a:prstGeom>
          <a:noFill/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2971800" y="4114800"/>
            <a:ext cx="5867400" cy="1751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swap: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movq    (%rdi), %rax  # t0 = *xp 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(%rsi), %rdx  # t1 = *yp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FF0000"/>
                </a:solidFill>
                <a:latin typeface="Courier New" pitchFamily="49" charset="0"/>
              </a:rPr>
              <a:t> movq    %rdx, (%rdi)  # *xp = t1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%rax, (%rsi)  # *yp = t0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620000" y="1414046"/>
            <a:ext cx="1219200" cy="2190764"/>
            <a:chOff x="6096000" y="1414046"/>
            <a:chExt cx="1219200" cy="2190764"/>
          </a:xfrm>
        </p:grpSpPr>
        <p:sp>
          <p:nvSpPr>
            <p:cNvPr id="31" name="Text Box 34"/>
            <p:cNvSpPr txBox="1">
              <a:spLocks noChangeArrowheads="1"/>
            </p:cNvSpPr>
            <p:nvPr/>
          </p:nvSpPr>
          <p:spPr bwMode="auto">
            <a:xfrm>
              <a:off x="6096000" y="165694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 </a:t>
              </a:r>
            </a:p>
          </p:txBody>
        </p:sp>
        <p:sp>
          <p:nvSpPr>
            <p:cNvPr id="32" name="Text Box 35"/>
            <p:cNvSpPr txBox="1">
              <a:spLocks noChangeArrowheads="1"/>
            </p:cNvSpPr>
            <p:nvPr/>
          </p:nvSpPr>
          <p:spPr bwMode="auto">
            <a:xfrm>
              <a:off x="6096000" y="2052235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0x118</a:t>
              </a:r>
            </a:p>
          </p:txBody>
        </p:sp>
        <p:sp>
          <p:nvSpPr>
            <p:cNvPr id="33" name="Text Box 36"/>
            <p:cNvSpPr txBox="1">
              <a:spLocks noChangeArrowheads="1"/>
            </p:cNvSpPr>
            <p:nvPr/>
          </p:nvSpPr>
          <p:spPr bwMode="auto">
            <a:xfrm>
              <a:off x="6096000" y="2447523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0x110 </a:t>
              </a:r>
            </a:p>
          </p:txBody>
        </p:sp>
        <p:sp>
          <p:nvSpPr>
            <p:cNvPr id="34" name="Text Box 37"/>
            <p:cNvSpPr txBox="1">
              <a:spLocks noChangeArrowheads="1"/>
            </p:cNvSpPr>
            <p:nvPr/>
          </p:nvSpPr>
          <p:spPr bwMode="auto">
            <a:xfrm>
              <a:off x="6096000" y="2842810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0x108 </a:t>
              </a:r>
            </a:p>
          </p:txBody>
        </p:sp>
        <p:sp>
          <p:nvSpPr>
            <p:cNvPr id="35" name="Text Box 38"/>
            <p:cNvSpPr txBox="1">
              <a:spLocks noChangeArrowheads="1"/>
            </p:cNvSpPr>
            <p:nvPr/>
          </p:nvSpPr>
          <p:spPr bwMode="auto">
            <a:xfrm>
              <a:off x="6096000" y="323809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 </a:t>
              </a:r>
            </a:p>
          </p:txBody>
        </p:sp>
        <p:sp>
          <p:nvSpPr>
            <p:cNvPr id="36" name="Text Box 34"/>
            <p:cNvSpPr txBox="1">
              <a:spLocks noChangeArrowheads="1"/>
            </p:cNvSpPr>
            <p:nvPr/>
          </p:nvSpPr>
          <p:spPr bwMode="auto">
            <a:xfrm>
              <a:off x="6096000" y="1414046"/>
              <a:ext cx="1219200" cy="33855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000000"/>
                  </a:solidFill>
                  <a:latin typeface="Calibri"/>
                  <a:cs typeface="Calibri"/>
                </a:rPr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00013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title"/>
          </p:nvPr>
        </p:nvSpPr>
        <p:spPr>
          <a:xfrm>
            <a:off x="2057400" y="304800"/>
            <a:ext cx="6375400" cy="573088"/>
          </a:xfrm>
        </p:spPr>
        <p:txBody>
          <a:bodyPr/>
          <a:lstStyle/>
          <a:p>
            <a:r>
              <a:rPr lang="en-US" dirty="0"/>
              <a:t>Understanding </a:t>
            </a:r>
            <a:r>
              <a:rPr lang="en-US" dirty="0">
                <a:latin typeface="Courier New"/>
                <a:cs typeface="Courier New"/>
              </a:rPr>
              <a:t>swap()</a:t>
            </a:r>
            <a:endParaRPr lang="en-US" dirty="0"/>
          </a:p>
        </p:txBody>
      </p:sp>
      <p:sp>
        <p:nvSpPr>
          <p:cNvPr id="53" name="Rectangle 8"/>
          <p:cNvSpPr>
            <a:spLocks noChangeArrowheads="1"/>
          </p:cNvSpPr>
          <p:nvPr/>
        </p:nvSpPr>
        <p:spPr bwMode="auto">
          <a:xfrm>
            <a:off x="6477000" y="1661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456</a:t>
            </a:r>
          </a:p>
        </p:txBody>
      </p:sp>
      <p:sp>
        <p:nvSpPr>
          <p:cNvPr id="55" name="Rectangle 9"/>
          <p:cNvSpPr>
            <a:spLocks noChangeArrowheads="1"/>
          </p:cNvSpPr>
          <p:nvPr/>
        </p:nvSpPr>
        <p:spPr bwMode="auto">
          <a:xfrm>
            <a:off x="6477000" y="2042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56" name="Rectangle 10"/>
          <p:cNvSpPr>
            <a:spLocks noChangeArrowheads="1"/>
          </p:cNvSpPr>
          <p:nvPr/>
        </p:nvSpPr>
        <p:spPr bwMode="auto">
          <a:xfrm>
            <a:off x="6477000" y="2423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7" name="Rectangle 11"/>
          <p:cNvSpPr>
            <a:spLocks noChangeArrowheads="1"/>
          </p:cNvSpPr>
          <p:nvPr/>
        </p:nvSpPr>
        <p:spPr bwMode="auto">
          <a:xfrm>
            <a:off x="6477000" y="2804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58" name="Rectangle 20"/>
          <p:cNvSpPr>
            <a:spLocks noChangeArrowheads="1"/>
          </p:cNvSpPr>
          <p:nvPr/>
        </p:nvSpPr>
        <p:spPr bwMode="auto">
          <a:xfrm>
            <a:off x="6477000" y="3185710"/>
            <a:ext cx="10668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FF0000"/>
                </a:solidFill>
                <a:latin typeface="Calibri" pitchFamily="34" charset="0"/>
              </a:rPr>
              <a:t>123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2634823" y="1814110"/>
            <a:ext cx="1752600" cy="1752600"/>
            <a:chOff x="9111129" y="1790700"/>
            <a:chExt cx="1752600" cy="1752600"/>
          </a:xfrm>
        </p:grpSpPr>
        <p:sp>
          <p:nvSpPr>
            <p:cNvPr id="65" name="Rectangle 43"/>
            <p:cNvSpPr>
              <a:spLocks noChangeArrowheads="1"/>
            </p:cNvSpPr>
            <p:nvPr/>
          </p:nvSpPr>
          <p:spPr bwMode="auto">
            <a:xfrm>
              <a:off x="9111129" y="17907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6" name="Rectangle 44"/>
            <p:cNvSpPr>
              <a:spLocks noChangeArrowheads="1"/>
            </p:cNvSpPr>
            <p:nvPr/>
          </p:nvSpPr>
          <p:spPr bwMode="auto">
            <a:xfrm>
              <a:off x="9111129" y="22479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rsi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7" name="Rectangle 45"/>
            <p:cNvSpPr>
              <a:spLocks noChangeArrowheads="1"/>
            </p:cNvSpPr>
            <p:nvPr/>
          </p:nvSpPr>
          <p:spPr bwMode="auto">
            <a:xfrm>
              <a:off x="9111129" y="27051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rax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8" name="Rectangle 46"/>
            <p:cNvSpPr>
              <a:spLocks noChangeArrowheads="1"/>
            </p:cNvSpPr>
            <p:nvPr/>
          </p:nvSpPr>
          <p:spPr bwMode="auto">
            <a:xfrm>
              <a:off x="9111129" y="3162300"/>
              <a:ext cx="685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  <p:sp>
          <p:nvSpPr>
            <p:cNvPr id="69" name="Rectangle 52"/>
            <p:cNvSpPr>
              <a:spLocks noChangeArrowheads="1"/>
            </p:cNvSpPr>
            <p:nvPr/>
          </p:nvSpPr>
          <p:spPr bwMode="auto">
            <a:xfrm>
              <a:off x="9796929" y="17907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</a:t>
              </a:r>
            </a:p>
          </p:txBody>
        </p:sp>
        <p:sp>
          <p:nvSpPr>
            <p:cNvPr id="70" name="Rectangle 53"/>
            <p:cNvSpPr>
              <a:spLocks noChangeArrowheads="1"/>
            </p:cNvSpPr>
            <p:nvPr/>
          </p:nvSpPr>
          <p:spPr bwMode="auto">
            <a:xfrm>
              <a:off x="9796929" y="22479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</a:t>
              </a:r>
            </a:p>
          </p:txBody>
        </p:sp>
        <p:sp>
          <p:nvSpPr>
            <p:cNvPr id="71" name="Rectangle 54"/>
            <p:cNvSpPr>
              <a:spLocks noChangeArrowheads="1"/>
            </p:cNvSpPr>
            <p:nvPr/>
          </p:nvSpPr>
          <p:spPr bwMode="auto">
            <a:xfrm>
              <a:off x="9796929" y="27051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123</a:t>
              </a:r>
            </a:p>
          </p:txBody>
        </p:sp>
        <p:sp>
          <p:nvSpPr>
            <p:cNvPr id="72" name="Rectangle 55"/>
            <p:cNvSpPr>
              <a:spLocks noChangeArrowheads="1"/>
            </p:cNvSpPr>
            <p:nvPr/>
          </p:nvSpPr>
          <p:spPr bwMode="auto">
            <a:xfrm>
              <a:off x="9796929" y="3162300"/>
              <a:ext cx="1066800" cy="38100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456</a:t>
              </a:r>
            </a:p>
          </p:txBody>
        </p:sp>
      </p:grpSp>
      <p:sp>
        <p:nvSpPr>
          <p:cNvPr id="73" name="Text Box 5"/>
          <p:cNvSpPr txBox="1">
            <a:spLocks noChangeArrowheads="1"/>
          </p:cNvSpPr>
          <p:nvPr/>
        </p:nvSpPr>
        <p:spPr bwMode="auto">
          <a:xfrm>
            <a:off x="2819401" y="1252323"/>
            <a:ext cx="1351001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Registers</a:t>
            </a:r>
          </a:p>
        </p:txBody>
      </p:sp>
      <p:sp>
        <p:nvSpPr>
          <p:cNvPr id="76" name="Text Box 5"/>
          <p:cNvSpPr txBox="1">
            <a:spLocks noChangeArrowheads="1"/>
          </p:cNvSpPr>
          <p:nvPr/>
        </p:nvSpPr>
        <p:spPr bwMode="auto">
          <a:xfrm>
            <a:off x="6340384" y="1032634"/>
            <a:ext cx="1279617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Memory</a:t>
            </a:r>
          </a:p>
        </p:txBody>
      </p:sp>
      <p:cxnSp>
        <p:nvCxnSpPr>
          <p:cNvPr id="78" name="Straight Arrow Connector 77"/>
          <p:cNvCxnSpPr>
            <a:stCxn id="71" idx="3"/>
          </p:cNvCxnSpPr>
          <p:nvPr/>
        </p:nvCxnSpPr>
        <p:spPr bwMode="auto">
          <a:xfrm>
            <a:off x="4387423" y="2919010"/>
            <a:ext cx="2074636" cy="419100"/>
          </a:xfrm>
          <a:prstGeom prst="straightConnector1">
            <a:avLst/>
          </a:prstGeom>
          <a:noFill/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2971800" y="4114800"/>
            <a:ext cx="5867400" cy="1751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swap: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movq    (%rdi), %rax  # t0 = *xp 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(%rsi), %rdx  # t1 = *yp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movq    %rdx, (%rdi)  # *xp = t1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ro-RO" b="1" dirty="0">
                <a:solidFill>
                  <a:srgbClr val="FF0000"/>
                </a:solidFill>
                <a:latin typeface="Courier New" pitchFamily="49" charset="0"/>
              </a:rPr>
              <a:t>movq    %rax, (%rsi)  # *yp = t0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7663" algn="l"/>
                <a:tab pos="1312863" algn="l"/>
              </a:tabLst>
            </a:pPr>
            <a:r>
              <a:rPr lang="ro-RO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7620000" y="1414046"/>
            <a:ext cx="1219200" cy="2190764"/>
            <a:chOff x="6096000" y="1414046"/>
            <a:chExt cx="1219200" cy="2190764"/>
          </a:xfrm>
        </p:grpSpPr>
        <p:sp>
          <p:nvSpPr>
            <p:cNvPr id="29" name="Text Box 34"/>
            <p:cNvSpPr txBox="1">
              <a:spLocks noChangeArrowheads="1"/>
            </p:cNvSpPr>
            <p:nvPr/>
          </p:nvSpPr>
          <p:spPr bwMode="auto">
            <a:xfrm>
              <a:off x="6096000" y="165694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0x120 </a:t>
              </a:r>
            </a:p>
          </p:txBody>
        </p:sp>
        <p:sp>
          <p:nvSpPr>
            <p:cNvPr id="30" name="Text Box 35"/>
            <p:cNvSpPr txBox="1">
              <a:spLocks noChangeArrowheads="1"/>
            </p:cNvSpPr>
            <p:nvPr/>
          </p:nvSpPr>
          <p:spPr bwMode="auto">
            <a:xfrm>
              <a:off x="6096000" y="2052235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0x118</a:t>
              </a:r>
            </a:p>
          </p:txBody>
        </p:sp>
        <p:sp>
          <p:nvSpPr>
            <p:cNvPr id="31" name="Text Box 36"/>
            <p:cNvSpPr txBox="1">
              <a:spLocks noChangeArrowheads="1"/>
            </p:cNvSpPr>
            <p:nvPr/>
          </p:nvSpPr>
          <p:spPr bwMode="auto">
            <a:xfrm>
              <a:off x="6096000" y="2447523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0x110 </a:t>
              </a:r>
            </a:p>
          </p:txBody>
        </p:sp>
        <p:sp>
          <p:nvSpPr>
            <p:cNvPr id="32" name="Text Box 37"/>
            <p:cNvSpPr txBox="1">
              <a:spLocks noChangeArrowheads="1"/>
            </p:cNvSpPr>
            <p:nvPr/>
          </p:nvSpPr>
          <p:spPr bwMode="auto">
            <a:xfrm>
              <a:off x="6096000" y="2842810"/>
              <a:ext cx="1219200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0x108 </a:t>
              </a:r>
            </a:p>
          </p:txBody>
        </p:sp>
        <p:sp>
          <p:nvSpPr>
            <p:cNvPr id="33" name="Text Box 38"/>
            <p:cNvSpPr txBox="1">
              <a:spLocks noChangeArrowheads="1"/>
            </p:cNvSpPr>
            <p:nvPr/>
          </p:nvSpPr>
          <p:spPr bwMode="auto">
            <a:xfrm>
              <a:off x="6096000" y="3238098"/>
              <a:ext cx="1219200" cy="36671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0x100 </a:t>
              </a:r>
            </a:p>
          </p:txBody>
        </p:sp>
        <p:sp>
          <p:nvSpPr>
            <p:cNvPr id="34" name="Text Box 34"/>
            <p:cNvSpPr txBox="1">
              <a:spLocks noChangeArrowheads="1"/>
            </p:cNvSpPr>
            <p:nvPr/>
          </p:nvSpPr>
          <p:spPr bwMode="auto">
            <a:xfrm>
              <a:off x="6096000" y="1414046"/>
              <a:ext cx="1219200" cy="33855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b="1" dirty="0">
                  <a:solidFill>
                    <a:srgbClr val="000000"/>
                  </a:solidFill>
                  <a:latin typeface="Calibri"/>
                  <a:cs typeface="Calibri"/>
                </a:rPr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07046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569912"/>
            <a:ext cx="7035800" cy="573088"/>
          </a:xfrm>
        </p:spPr>
        <p:txBody>
          <a:bodyPr/>
          <a:lstStyle/>
          <a:p>
            <a:r>
              <a:rPr lang="en-US" dirty="0"/>
              <a:t>Simple Memory Addressing Modes</a:t>
            </a:r>
          </a:p>
        </p:txBody>
      </p:sp>
      <p:sp>
        <p:nvSpPr>
          <p:cNvPr id="158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3838" indent="-223838" defTabSz="895350">
              <a:tabLst>
                <a:tab pos="2349500" algn="l"/>
                <a:tab pos="4114800" algn="l"/>
              </a:tabLst>
            </a:pPr>
            <a:r>
              <a:rPr lang="en-US" dirty="0"/>
              <a:t>Normal	(R)	</a:t>
            </a:r>
            <a:r>
              <a:rPr lang="en-US" dirty="0" err="1"/>
              <a:t>Mem[Reg[R</a:t>
            </a:r>
            <a:r>
              <a:rPr lang="en-US" dirty="0"/>
              <a:t>]]</a:t>
            </a: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r>
              <a:rPr lang="en-US" sz="2400" dirty="0"/>
              <a:t>Register R specifies memory address</a:t>
            </a: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r>
              <a:rPr lang="en-US" sz="2400" dirty="0"/>
              <a:t>Aha! Pointer dereferencing in C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1" dirty="0" err="1">
                <a:latin typeface="Courier New" pitchFamily="49" charset="0"/>
              </a:rPr>
              <a:t>movq</a:t>
            </a:r>
            <a:r>
              <a:rPr lang="en-US" sz="2400" b="1" dirty="0">
                <a:latin typeface="Courier New" pitchFamily="49" charset="0"/>
              </a:rPr>
              <a:t> (%</a:t>
            </a:r>
            <a:r>
              <a:rPr lang="en-US" sz="2400" b="1" dirty="0" err="1">
                <a:latin typeface="Courier New" pitchFamily="49" charset="0"/>
              </a:rPr>
              <a:t>rcx</a:t>
            </a:r>
            <a:r>
              <a:rPr lang="en-US" sz="2400" b="1" dirty="0">
                <a:latin typeface="Courier New" pitchFamily="49" charset="0"/>
              </a:rPr>
              <a:t>),%</a:t>
            </a:r>
            <a:r>
              <a:rPr lang="en-US" sz="2400" b="1" dirty="0" err="1">
                <a:latin typeface="Courier New" pitchFamily="49" charset="0"/>
              </a:rPr>
              <a:t>rax</a:t>
            </a:r>
            <a:endParaRPr lang="en-US" sz="2400" b="1" dirty="0">
              <a:latin typeface="Courier New" pitchFamily="49" charset="0"/>
            </a:endParaRP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endParaRPr lang="en-US" sz="2400" dirty="0"/>
          </a:p>
          <a:p>
            <a:pPr marL="223838" indent="-223838" defTabSz="895350">
              <a:tabLst>
                <a:tab pos="2349500" algn="l"/>
                <a:tab pos="4114800" algn="l"/>
              </a:tabLst>
            </a:pPr>
            <a:r>
              <a:rPr lang="en-US" dirty="0"/>
              <a:t>Displacement	D(R)	</a:t>
            </a:r>
            <a:r>
              <a:rPr lang="en-US" dirty="0" err="1"/>
              <a:t>Mem</a:t>
            </a:r>
            <a:r>
              <a:rPr lang="en-US" dirty="0"/>
              <a:t>[</a:t>
            </a:r>
            <a:r>
              <a:rPr lang="en-US" dirty="0" err="1"/>
              <a:t>Reg</a:t>
            </a:r>
            <a:r>
              <a:rPr lang="en-US" dirty="0"/>
              <a:t>[R]+D]</a:t>
            </a: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r>
              <a:rPr lang="en-US" sz="2400" dirty="0"/>
              <a:t>Register R specifies start of memory region</a:t>
            </a:r>
          </a:p>
          <a:p>
            <a:pPr marL="560388" lvl="1" indent="-222250" defTabSz="895350">
              <a:tabLst>
                <a:tab pos="2349500" algn="l"/>
                <a:tab pos="4114800" algn="l"/>
              </a:tabLst>
            </a:pPr>
            <a:r>
              <a:rPr lang="en-US" sz="2400" dirty="0"/>
              <a:t>Constant displacement D specifies offset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1" dirty="0" err="1">
                <a:latin typeface="Courier New" pitchFamily="49" charset="0"/>
              </a:rPr>
              <a:t>movq</a:t>
            </a:r>
            <a:r>
              <a:rPr lang="en-US" sz="2400" b="1" dirty="0">
                <a:latin typeface="Courier New" pitchFamily="49" charset="0"/>
              </a:rPr>
              <a:t> 8(%</a:t>
            </a:r>
            <a:r>
              <a:rPr lang="en-US" sz="2400" b="1" dirty="0" err="1">
                <a:latin typeface="Courier New" pitchFamily="49" charset="0"/>
              </a:rPr>
              <a:t>rbp</a:t>
            </a:r>
            <a:r>
              <a:rPr lang="en-US" sz="2400" b="1" dirty="0">
                <a:latin typeface="Courier New" pitchFamily="49" charset="0"/>
              </a:rPr>
              <a:t>),%</a:t>
            </a:r>
            <a:r>
              <a:rPr lang="en-US" sz="2400" b="1" dirty="0" err="1">
                <a:latin typeface="Courier New" pitchFamily="49" charset="0"/>
              </a:rPr>
              <a:t>rdx</a:t>
            </a:r>
            <a:endParaRPr lang="en-US" sz="2400" b="1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9520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493712"/>
            <a:ext cx="8077200" cy="573088"/>
          </a:xfrm>
        </p:spPr>
        <p:txBody>
          <a:bodyPr/>
          <a:lstStyle/>
          <a:p>
            <a:r>
              <a:rPr lang="en-US" dirty="0"/>
              <a:t>Complete Memory Addressing Modes</a:t>
            </a:r>
          </a:p>
        </p:txBody>
      </p:sp>
      <p:sp>
        <p:nvSpPr>
          <p:cNvPr id="161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14514" y="1250950"/>
            <a:ext cx="8307387" cy="5530850"/>
          </a:xfrm>
        </p:spPr>
        <p:txBody>
          <a:bodyPr/>
          <a:lstStyle/>
          <a:p>
            <a:pPr marL="223838" indent="-223838" defTabSz="895350">
              <a:tabLst>
                <a:tab pos="1206500" algn="l"/>
                <a:tab pos="3657600" algn="l"/>
              </a:tabLst>
            </a:pPr>
            <a:r>
              <a:rPr lang="en-US" dirty="0"/>
              <a:t>Most General Form</a:t>
            </a:r>
          </a:p>
          <a:p>
            <a:pPr marL="223838" indent="-223838" defTabSz="895350">
              <a:buNone/>
              <a:tabLst>
                <a:tab pos="1206500" algn="l"/>
                <a:tab pos="3657600" algn="l"/>
              </a:tabLst>
            </a:pPr>
            <a:r>
              <a:rPr lang="en-US" dirty="0"/>
              <a:t>		D(</a:t>
            </a:r>
            <a:r>
              <a:rPr lang="en-US" dirty="0" err="1"/>
              <a:t>Rb,Ri,S</a:t>
            </a:r>
            <a:r>
              <a:rPr lang="en-US" dirty="0"/>
              <a:t>)	</a:t>
            </a:r>
            <a:r>
              <a:rPr lang="en-US" dirty="0" err="1"/>
              <a:t>Mem</a:t>
            </a:r>
            <a:r>
              <a:rPr lang="en-US" dirty="0"/>
              <a:t>[</a:t>
            </a:r>
            <a:r>
              <a:rPr lang="en-US" dirty="0" err="1"/>
              <a:t>Reg</a:t>
            </a:r>
            <a:r>
              <a:rPr lang="en-US" dirty="0"/>
              <a:t>[</a:t>
            </a:r>
            <a:r>
              <a:rPr lang="en-US" dirty="0" err="1"/>
              <a:t>Rb</a:t>
            </a:r>
            <a:r>
              <a:rPr lang="en-US" dirty="0"/>
              <a:t>]+S*</a:t>
            </a:r>
            <a:r>
              <a:rPr lang="en-US" dirty="0" err="1"/>
              <a:t>Reg</a:t>
            </a:r>
            <a:r>
              <a:rPr lang="en-US" dirty="0"/>
              <a:t>[</a:t>
            </a:r>
            <a:r>
              <a:rPr lang="en-US" dirty="0" err="1"/>
              <a:t>Ri</a:t>
            </a:r>
            <a:r>
              <a:rPr lang="en-US" dirty="0"/>
              <a:t>]+ D]</a:t>
            </a:r>
          </a:p>
          <a:p>
            <a:pPr marL="560388" lvl="1" indent="-222250" defTabSz="895350">
              <a:tabLst>
                <a:tab pos="1206500" algn="l"/>
                <a:tab pos="3657600" algn="l"/>
              </a:tabLst>
            </a:pPr>
            <a:r>
              <a:rPr lang="en-US" dirty="0"/>
              <a:t>D: 	Constant “displacement” 1, 2, or 4 bytes</a:t>
            </a:r>
          </a:p>
          <a:p>
            <a:pPr marL="560388" lvl="1" indent="-222250" defTabSz="895350">
              <a:tabLst>
                <a:tab pos="1206500" algn="l"/>
                <a:tab pos="3657600" algn="l"/>
              </a:tabLst>
            </a:pPr>
            <a:r>
              <a:rPr lang="en-US" dirty="0" err="1"/>
              <a:t>Rb</a:t>
            </a:r>
            <a:r>
              <a:rPr lang="en-US" dirty="0"/>
              <a:t>: 	Base register: Any of 16 integer registers</a:t>
            </a:r>
          </a:p>
          <a:p>
            <a:pPr marL="560388" lvl="1" indent="-222250" defTabSz="895350">
              <a:tabLst>
                <a:tab pos="1206500" algn="l"/>
                <a:tab pos="3657600" algn="l"/>
              </a:tabLst>
            </a:pPr>
            <a:r>
              <a:rPr lang="en-US" dirty="0" err="1"/>
              <a:t>Ri</a:t>
            </a:r>
            <a:r>
              <a:rPr lang="en-US" dirty="0"/>
              <a:t>:	Index register: Any, except for </a:t>
            </a:r>
            <a:r>
              <a:rPr lang="en-US" b="1" dirty="0">
                <a:latin typeface="Courier New" pitchFamily="49" charset="0"/>
              </a:rPr>
              <a:t>%</a:t>
            </a:r>
            <a:r>
              <a:rPr lang="en-US" b="1" dirty="0" err="1">
                <a:latin typeface="Courier New" pitchFamily="49" charset="0"/>
              </a:rPr>
              <a:t>rsp</a:t>
            </a:r>
            <a:endParaRPr lang="en-US" b="1" dirty="0">
              <a:latin typeface="Courier New" pitchFamily="49" charset="0"/>
            </a:endParaRPr>
          </a:p>
          <a:p>
            <a:pPr marL="560388" lvl="1" indent="-222250" defTabSz="895350">
              <a:tabLst>
                <a:tab pos="1206500" algn="l"/>
                <a:tab pos="3657600" algn="l"/>
              </a:tabLst>
            </a:pPr>
            <a:r>
              <a:rPr lang="en-US" dirty="0"/>
              <a:t>S: 	Scale: 1, 2, 4, or 8 (</a:t>
            </a:r>
            <a:r>
              <a:rPr lang="en-US" i="1" dirty="0">
                <a:solidFill>
                  <a:srgbClr val="C00000"/>
                </a:solidFill>
              </a:rPr>
              <a:t>why these numbers?</a:t>
            </a:r>
            <a:r>
              <a:rPr lang="en-US" dirty="0"/>
              <a:t>)</a:t>
            </a:r>
          </a:p>
          <a:p>
            <a:pPr marL="223838" indent="-223838" defTabSz="895350">
              <a:tabLst>
                <a:tab pos="1206500" algn="l"/>
                <a:tab pos="3657600" algn="l"/>
              </a:tabLst>
            </a:pPr>
            <a:endParaRPr lang="en-US" dirty="0"/>
          </a:p>
          <a:p>
            <a:pPr marL="223838" indent="-223838" defTabSz="895350">
              <a:tabLst>
                <a:tab pos="1206500" algn="l"/>
                <a:tab pos="3657600" algn="l"/>
              </a:tabLst>
            </a:pPr>
            <a:r>
              <a:rPr lang="en-US" dirty="0"/>
              <a:t>Special Cases</a:t>
            </a:r>
          </a:p>
          <a:p>
            <a:pPr marL="223838" indent="-223838" defTabSz="895350">
              <a:buNone/>
              <a:tabLst>
                <a:tab pos="1206500" algn="l"/>
                <a:tab pos="3657600" algn="l"/>
              </a:tabLst>
            </a:pPr>
            <a:r>
              <a:rPr lang="en-US" dirty="0"/>
              <a:t>		(</a:t>
            </a:r>
            <a:r>
              <a:rPr lang="en-US" dirty="0" err="1"/>
              <a:t>Rb,Ri</a:t>
            </a:r>
            <a:r>
              <a:rPr lang="en-US" dirty="0"/>
              <a:t>)	</a:t>
            </a:r>
            <a:r>
              <a:rPr lang="en-US" dirty="0" err="1"/>
              <a:t>Mem</a:t>
            </a:r>
            <a:r>
              <a:rPr lang="en-US" dirty="0"/>
              <a:t>[</a:t>
            </a:r>
            <a:r>
              <a:rPr lang="en-US" dirty="0" err="1"/>
              <a:t>Reg</a:t>
            </a:r>
            <a:r>
              <a:rPr lang="en-US" dirty="0"/>
              <a:t>[</a:t>
            </a:r>
            <a:r>
              <a:rPr lang="en-US" dirty="0" err="1"/>
              <a:t>Rb</a:t>
            </a:r>
            <a:r>
              <a:rPr lang="en-US" dirty="0"/>
              <a:t>]+</a:t>
            </a:r>
            <a:r>
              <a:rPr lang="en-US" dirty="0" err="1"/>
              <a:t>Reg</a:t>
            </a:r>
            <a:r>
              <a:rPr lang="en-US" dirty="0"/>
              <a:t>[</a:t>
            </a:r>
            <a:r>
              <a:rPr lang="en-US" dirty="0" err="1"/>
              <a:t>Ri</a:t>
            </a:r>
            <a:r>
              <a:rPr lang="en-US" dirty="0"/>
              <a:t>]]</a:t>
            </a:r>
          </a:p>
          <a:p>
            <a:pPr marL="223838" indent="-223838" defTabSz="895350">
              <a:buNone/>
              <a:tabLst>
                <a:tab pos="1206500" algn="l"/>
                <a:tab pos="3657600" algn="l"/>
              </a:tabLst>
            </a:pPr>
            <a:r>
              <a:rPr lang="en-US" dirty="0"/>
              <a:t>		D(</a:t>
            </a:r>
            <a:r>
              <a:rPr lang="en-US" dirty="0" err="1"/>
              <a:t>Rb,Ri</a:t>
            </a:r>
            <a:r>
              <a:rPr lang="en-US" dirty="0"/>
              <a:t>)	</a:t>
            </a:r>
            <a:r>
              <a:rPr lang="en-US" dirty="0" err="1"/>
              <a:t>Mem</a:t>
            </a:r>
            <a:r>
              <a:rPr lang="en-US" dirty="0"/>
              <a:t>[</a:t>
            </a:r>
            <a:r>
              <a:rPr lang="en-US" dirty="0" err="1"/>
              <a:t>Reg</a:t>
            </a:r>
            <a:r>
              <a:rPr lang="en-US" dirty="0"/>
              <a:t>[</a:t>
            </a:r>
            <a:r>
              <a:rPr lang="en-US" dirty="0" err="1"/>
              <a:t>Rb</a:t>
            </a:r>
            <a:r>
              <a:rPr lang="en-US" dirty="0"/>
              <a:t>]+</a:t>
            </a:r>
            <a:r>
              <a:rPr lang="en-US" dirty="0" err="1"/>
              <a:t>Reg</a:t>
            </a:r>
            <a:r>
              <a:rPr lang="en-US" dirty="0"/>
              <a:t>[</a:t>
            </a:r>
            <a:r>
              <a:rPr lang="en-US" dirty="0" err="1"/>
              <a:t>Ri</a:t>
            </a:r>
            <a:r>
              <a:rPr lang="en-US" dirty="0"/>
              <a:t>]+D]</a:t>
            </a:r>
          </a:p>
          <a:p>
            <a:pPr marL="223838" indent="-223838" defTabSz="895350">
              <a:buNone/>
              <a:tabLst>
                <a:tab pos="1206500" algn="l"/>
                <a:tab pos="3657600" algn="l"/>
              </a:tabLst>
            </a:pPr>
            <a:r>
              <a:rPr lang="en-US" dirty="0"/>
              <a:t>		(</a:t>
            </a:r>
            <a:r>
              <a:rPr lang="en-US" dirty="0" err="1"/>
              <a:t>Rb,Ri,S</a:t>
            </a:r>
            <a:r>
              <a:rPr lang="en-US" dirty="0"/>
              <a:t>)	</a:t>
            </a:r>
            <a:r>
              <a:rPr lang="en-US" dirty="0" err="1"/>
              <a:t>Mem</a:t>
            </a:r>
            <a:r>
              <a:rPr lang="en-US" dirty="0"/>
              <a:t>[</a:t>
            </a:r>
            <a:r>
              <a:rPr lang="en-US" dirty="0" err="1"/>
              <a:t>Reg</a:t>
            </a:r>
            <a:r>
              <a:rPr lang="en-US" dirty="0"/>
              <a:t>[</a:t>
            </a:r>
            <a:r>
              <a:rPr lang="en-US" dirty="0" err="1"/>
              <a:t>Rb</a:t>
            </a:r>
            <a:r>
              <a:rPr lang="en-US" dirty="0"/>
              <a:t>]+S*</a:t>
            </a:r>
            <a:r>
              <a:rPr lang="en-US" dirty="0" err="1"/>
              <a:t>Reg</a:t>
            </a:r>
            <a:r>
              <a:rPr lang="en-US" dirty="0"/>
              <a:t>[</a:t>
            </a:r>
            <a:r>
              <a:rPr lang="en-US" dirty="0" err="1"/>
              <a:t>Ri</a:t>
            </a:r>
            <a:r>
              <a:rPr lang="en-US" dirty="0"/>
              <a:t>]]</a:t>
            </a:r>
          </a:p>
        </p:txBody>
      </p:sp>
    </p:spTree>
    <p:extLst>
      <p:ext uri="{BB962C8B-B14F-4D97-AF65-F5344CB8AC3E}">
        <p14:creationId xmlns:p14="http://schemas.microsoft.com/office/powerpoint/2010/main" val="47699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367" name="Group 79"/>
          <p:cNvGraphicFramePr>
            <a:graphicFrameLocks noGrp="1"/>
          </p:cNvGraphicFramePr>
          <p:nvPr/>
        </p:nvGraphicFramePr>
        <p:xfrm>
          <a:off x="2574585" y="3886200"/>
          <a:ext cx="6934200" cy="2540000"/>
        </p:xfrm>
        <a:graphic>
          <a:graphicData uri="http://schemas.openxmlformats.org/drawingml/2006/table">
            <a:tbl>
              <a:tblPr/>
              <a:tblGrid>
                <a:gridCol w="2671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1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Expression</a:t>
                      </a:r>
                    </a:p>
                  </a:txBody>
                  <a:tcPr marL="101600" marR="101600" marT="101600" marB="1016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Address Computation</a:t>
                      </a:r>
                    </a:p>
                  </a:txBody>
                  <a:tcPr marL="101600" marR="101600" marT="101600" marB="1016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Address</a:t>
                      </a:r>
                    </a:p>
                  </a:txBody>
                  <a:tcPr marL="101600" marR="101600" marT="101600" marB="1016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0x8(%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(%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,%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rcx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(%rdx,%rcx,4)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0x80(,%rdx,2)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295" name="Rectangle 7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80963" indent="-80963"/>
            <a:r>
              <a:rPr lang="en-US" dirty="0">
                <a:latin typeface="Calibri" charset="0"/>
                <a:ea typeface="Calibri" charset="0"/>
                <a:cs typeface="Calibri" charset="0"/>
                <a:sym typeface="Calibri" charset="0"/>
              </a:rPr>
              <a:t>Address Computation Examples</a:t>
            </a:r>
            <a:endParaRPr lang="en-US" dirty="0">
              <a:latin typeface="Calibri" charset="0"/>
              <a:ea typeface="ヒラギノ角ゴ ProN W3" charset="0"/>
              <a:cs typeface="ヒラギノ角ゴ ProN W3" charset="0"/>
              <a:sym typeface="Calibri" charset="0"/>
            </a:endParaRPr>
          </a:p>
        </p:txBody>
      </p:sp>
      <p:graphicFrame>
        <p:nvGraphicFramePr>
          <p:cNvPr id="12296" name="Group 8"/>
          <p:cNvGraphicFramePr>
            <a:graphicFrameLocks noGrp="1"/>
          </p:cNvGraphicFramePr>
          <p:nvPr/>
        </p:nvGraphicFramePr>
        <p:xfrm>
          <a:off x="2574585" y="3893820"/>
          <a:ext cx="6934200" cy="2524760"/>
        </p:xfrm>
        <a:graphic>
          <a:graphicData uri="http://schemas.openxmlformats.org/drawingml/2006/table">
            <a:tbl>
              <a:tblPr/>
              <a:tblGrid>
                <a:gridCol w="2671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1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Expression</a:t>
                      </a:r>
                    </a:p>
                  </a:txBody>
                  <a:tcPr marL="101600" marR="101600" marT="101600" marB="1016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Address Computation</a:t>
                      </a:r>
                    </a:p>
                  </a:txBody>
                  <a:tcPr marL="101600" marR="101600" marT="101600" marB="1016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Address</a:t>
                      </a:r>
                    </a:p>
                  </a:txBody>
                  <a:tcPr marL="101600" marR="101600" marT="101600" marB="1016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0x8(%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0xf000 + 0x8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0xf008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(%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,%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rcx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0xf000 + 0x100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0xf100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(%rdx,%rcx,4)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0xf000 + 4*0x100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0xf400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0x80(,%rdx,2)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2*0xf000 + 0x80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0x1e080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2350" name="Group 62"/>
          <p:cNvGraphicFramePr>
            <a:graphicFrameLocks noGrp="1"/>
          </p:cNvGraphicFramePr>
          <p:nvPr/>
        </p:nvGraphicFramePr>
        <p:xfrm>
          <a:off x="2590800" y="1511300"/>
          <a:ext cx="2362200" cy="1016000"/>
        </p:xfrm>
        <a:graphic>
          <a:graphicData uri="http://schemas.openxmlformats.org/drawingml/2006/table">
            <a:tbl>
              <a:tblPr/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cs typeface="Courier New Bold" charset="0"/>
                        <a:sym typeface="Courier New Bold" charset="0"/>
                      </a:endParaRPr>
                    </a:p>
                  </a:txBody>
                  <a:tcPr marL="76200" marR="76200" marT="76200" marB="762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0xf000</a:t>
                      </a:r>
                    </a:p>
                  </a:txBody>
                  <a:tcPr marL="76200" marR="76200" marT="76200" marB="762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rcx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cs typeface="Courier New Bold" charset="0"/>
                        <a:sym typeface="Courier New Bold" charset="0"/>
                      </a:endParaRPr>
                    </a:p>
                  </a:txBody>
                  <a:tcPr marL="76200" marR="76200" marT="76200" marB="762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0x0100</a:t>
                      </a:r>
                    </a:p>
                  </a:txBody>
                  <a:tcPr marL="76200" marR="76200" marT="76200" marB="762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 bwMode="auto">
          <a:xfrm>
            <a:off x="5293360" y="4485640"/>
            <a:ext cx="2138680" cy="33528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293360" y="4983480"/>
            <a:ext cx="2286000" cy="33528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293360" y="5445760"/>
            <a:ext cx="2489200" cy="33528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293360" y="6009640"/>
            <a:ext cx="2489200" cy="33528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046721" y="4485640"/>
            <a:ext cx="1426391" cy="33528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046721" y="4983480"/>
            <a:ext cx="1426391" cy="33528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8046721" y="5445760"/>
            <a:ext cx="1426391" cy="33528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046721" y="6009640"/>
            <a:ext cx="1426391" cy="335280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6" t="9117" r="10091" b="55770"/>
          <a:stretch/>
        </p:blipFill>
        <p:spPr bwMode="auto">
          <a:xfrm>
            <a:off x="5227443" y="1431308"/>
            <a:ext cx="5308539" cy="1466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577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367" name="Group 79"/>
          <p:cNvGraphicFramePr>
            <a:graphicFrameLocks noGrp="1"/>
          </p:cNvGraphicFramePr>
          <p:nvPr/>
        </p:nvGraphicFramePr>
        <p:xfrm>
          <a:off x="2574585" y="3886200"/>
          <a:ext cx="6934200" cy="2540000"/>
        </p:xfrm>
        <a:graphic>
          <a:graphicData uri="http://schemas.openxmlformats.org/drawingml/2006/table">
            <a:tbl>
              <a:tblPr/>
              <a:tblGrid>
                <a:gridCol w="2671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1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Expression</a:t>
                      </a:r>
                    </a:p>
                  </a:txBody>
                  <a:tcPr marL="101600" marR="101600" marT="101600" marB="1016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Address Computation</a:t>
                      </a:r>
                    </a:p>
                  </a:txBody>
                  <a:tcPr marL="101600" marR="101600" marT="101600" marB="1016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Address</a:t>
                      </a:r>
                    </a:p>
                  </a:txBody>
                  <a:tcPr marL="101600" marR="101600" marT="101600" marB="1016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0x8(%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(%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,%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rcx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(%rdx,%rcx,4)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0x80(,%rdx,2)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charset="0"/>
                        <a:ea typeface="ヒラギノ角ゴ ProN W3" charset="0"/>
                        <a:cs typeface="ヒラギノ角ゴ ProN W3" charset="0"/>
                        <a:sym typeface="Courier New" charset="0"/>
                      </a:endParaRP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295" name="Rectangle 7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80963" indent="-80963"/>
            <a:r>
              <a:rPr lang="en-US" dirty="0">
                <a:latin typeface="Calibri" charset="0"/>
                <a:ea typeface="Calibri" charset="0"/>
                <a:cs typeface="Calibri" charset="0"/>
                <a:sym typeface="Calibri" charset="0"/>
              </a:rPr>
              <a:t>Address Computation Examples</a:t>
            </a:r>
            <a:endParaRPr lang="en-US" dirty="0">
              <a:latin typeface="Calibri" charset="0"/>
              <a:ea typeface="ヒラギノ角ゴ ProN W3" charset="0"/>
              <a:cs typeface="ヒラギノ角ゴ ProN W3" charset="0"/>
              <a:sym typeface="Calibri" charset="0"/>
            </a:endParaRPr>
          </a:p>
        </p:txBody>
      </p:sp>
      <p:graphicFrame>
        <p:nvGraphicFramePr>
          <p:cNvPr id="12296" name="Group 8"/>
          <p:cNvGraphicFramePr>
            <a:graphicFrameLocks noGrp="1"/>
          </p:cNvGraphicFramePr>
          <p:nvPr/>
        </p:nvGraphicFramePr>
        <p:xfrm>
          <a:off x="2574585" y="3893820"/>
          <a:ext cx="6934200" cy="2524760"/>
        </p:xfrm>
        <a:graphic>
          <a:graphicData uri="http://schemas.openxmlformats.org/drawingml/2006/table">
            <a:tbl>
              <a:tblPr/>
              <a:tblGrid>
                <a:gridCol w="2671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1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Expression</a:t>
                      </a:r>
                    </a:p>
                  </a:txBody>
                  <a:tcPr marL="101600" marR="101600" marT="101600" marB="1016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Address Computation</a:t>
                      </a:r>
                    </a:p>
                  </a:txBody>
                  <a:tcPr marL="101600" marR="101600" marT="101600" marB="1016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 Bold" charset="0"/>
                          <a:ea typeface="ヒラギノ角ゴ ProN W6" charset="0"/>
                          <a:cs typeface="ヒラギノ角ゴ ProN W6" charset="0"/>
                          <a:sym typeface="Calibri Bold" charset="0"/>
                        </a:rPr>
                        <a:t>Address</a:t>
                      </a:r>
                    </a:p>
                  </a:txBody>
                  <a:tcPr marL="101600" marR="101600" marT="101600" marB="1016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6D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0x8(%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0xf000 + 0x8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0xf008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(%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,%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rcx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0xf000 + 0x100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0xf100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(%rdx,%rcx,4)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0xf000 + 4*0x100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0xf400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0x80(,%rdx,2)</a:t>
                      </a:r>
                    </a:p>
                  </a:txBody>
                  <a:tcPr marL="76200" marR="76200" marT="76200" marB="7620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2*0xf000 + 0x80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0x1e080</a:t>
                      </a:r>
                    </a:p>
                  </a:txBody>
                  <a:tcPr marL="76200" marR="76200" marT="76200" marB="762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2350" name="Group 62"/>
          <p:cNvGraphicFramePr>
            <a:graphicFrameLocks noGrp="1"/>
          </p:cNvGraphicFramePr>
          <p:nvPr/>
        </p:nvGraphicFramePr>
        <p:xfrm>
          <a:off x="2590800" y="1511300"/>
          <a:ext cx="2362200" cy="1016000"/>
        </p:xfrm>
        <a:graphic>
          <a:graphicData uri="http://schemas.openxmlformats.org/drawingml/2006/table">
            <a:tbl>
              <a:tblPr/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rdx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cs typeface="Courier New Bold" charset="0"/>
                        <a:sym typeface="Courier New Bold" charset="0"/>
                      </a:endParaRPr>
                    </a:p>
                  </a:txBody>
                  <a:tcPr marL="76200" marR="76200" marT="76200" marB="762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0xf000</a:t>
                      </a:r>
                    </a:p>
                  </a:txBody>
                  <a:tcPr marL="76200" marR="76200" marT="76200" marB="762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%</a:t>
                      </a: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rcx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cs typeface="Courier New Bold" charset="0"/>
                        <a:sym typeface="Courier New Bold" charset="0"/>
                      </a:endParaRPr>
                    </a:p>
                  </a:txBody>
                  <a:tcPr marL="76200" marR="76200" marT="76200" marB="762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0x0100</a:t>
                      </a:r>
                    </a:p>
                  </a:txBody>
                  <a:tcPr marL="76200" marR="76200" marT="76200" marB="762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570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Today: Machine Programming I: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History of Intel processors and architectures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Assembly Basics: Registers, operands, move</a:t>
            </a:r>
          </a:p>
          <a:p>
            <a:r>
              <a:rPr lang="en-US" dirty="0"/>
              <a:t>Arithmetic &amp; logical operations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C/C++, assembly, machine 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211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Address Computation Instruction</a:t>
            </a:r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 err="1">
                <a:latin typeface="Courier New Bold" charset="0"/>
                <a:cs typeface="Courier New Bold" charset="0"/>
                <a:sym typeface="Courier New Bold" charset="0"/>
              </a:rPr>
              <a:t>leaq</a:t>
            </a:r>
            <a:r>
              <a:rPr lang="en-US" dirty="0"/>
              <a:t> </a:t>
            </a:r>
            <a:r>
              <a:rPr lang="en-US" dirty="0" err="1"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Src</a:t>
            </a:r>
            <a:r>
              <a:rPr lang="en-US" dirty="0"/>
              <a:t>, </a:t>
            </a:r>
            <a:r>
              <a:rPr lang="en-US" dirty="0" err="1"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Dst</a:t>
            </a:r>
            <a:endParaRPr lang="en-US" dirty="0"/>
          </a:p>
          <a:p>
            <a:pPr marL="552450" lvl="1"/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</a:t>
            </a:r>
            <a:r>
              <a:rPr lang="en-US" dirty="0"/>
              <a:t> is address mode expression</a:t>
            </a:r>
          </a:p>
          <a:p>
            <a:pPr marL="552450" lvl="1"/>
            <a:r>
              <a:rPr lang="en-US" dirty="0"/>
              <a:t>Set 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Dst</a:t>
            </a:r>
            <a:r>
              <a:rPr lang="en-US" dirty="0"/>
              <a:t> to address denoted by expression</a:t>
            </a:r>
          </a:p>
          <a:p>
            <a:pPr>
              <a:spcBef>
                <a:spcPts val="2800"/>
              </a:spcBef>
            </a:pPr>
            <a:r>
              <a:rPr lang="en-US" dirty="0"/>
              <a:t>Uses</a:t>
            </a:r>
          </a:p>
          <a:p>
            <a:pPr marL="552450" lvl="1"/>
            <a:r>
              <a:rPr lang="en-US" dirty="0"/>
              <a:t>Computing addresses without a memory reference</a:t>
            </a:r>
          </a:p>
          <a:p>
            <a:pPr marL="838200" lvl="2"/>
            <a:r>
              <a:rPr lang="en-US" dirty="0"/>
              <a:t>E.g., translation of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p = &amp;x[</a:t>
            </a:r>
            <a:r>
              <a:rPr lang="en-US" dirty="0" err="1">
                <a:latin typeface="Courier New Bold" charset="0"/>
                <a:cs typeface="Courier New Bold" charset="0"/>
                <a:sym typeface="Courier New Bold" charset="0"/>
              </a:rPr>
              <a:t>i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];</a:t>
            </a:r>
            <a:endParaRPr lang="en-US" dirty="0"/>
          </a:p>
          <a:p>
            <a:pPr marL="552450" lvl="1"/>
            <a:r>
              <a:rPr lang="en-US" dirty="0"/>
              <a:t>Computing arithmetic expressions of the form x + k*y</a:t>
            </a:r>
          </a:p>
          <a:p>
            <a:pPr marL="838200" lvl="2"/>
            <a:r>
              <a:rPr lang="en-US" dirty="0"/>
              <a:t>k = 1, 2, 4, or 8</a:t>
            </a:r>
          </a:p>
          <a:p>
            <a:r>
              <a:rPr lang="en-US" dirty="0"/>
              <a:t>Example</a:t>
            </a:r>
          </a:p>
        </p:txBody>
      </p:sp>
      <p:sp>
        <p:nvSpPr>
          <p:cNvPr id="13317" name="Rectangle 5"/>
          <p:cNvSpPr>
            <a:spLocks/>
          </p:cNvSpPr>
          <p:nvPr/>
        </p:nvSpPr>
        <p:spPr bwMode="auto">
          <a:xfrm>
            <a:off x="1828800" y="5219700"/>
            <a:ext cx="2514600" cy="1346200"/>
          </a:xfrm>
          <a:prstGeom prst="rect">
            <a:avLst/>
          </a:prstGeom>
          <a:solidFill>
            <a:srgbClr val="CDF1C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50799" dir="5400000" algn="ctr" rotWithShape="0">
              <a:schemeClr val="bg2">
                <a:alpha val="50000"/>
              </a:schemeClr>
            </a:outerShdw>
          </a:effectLst>
        </p:spPr>
        <p:txBody>
          <a:bodyPr lIns="182880" tIns="0" rIns="0" bIns="0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long m12(long x)</a:t>
            </a:r>
            <a:endParaRPr lang="en-US" sz="2400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{</a:t>
            </a:r>
            <a:endParaRPr lang="en-US" sz="2400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return x*12;</a:t>
            </a:r>
            <a:endParaRPr lang="en-US" sz="2400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}</a:t>
            </a:r>
          </a:p>
        </p:txBody>
      </p:sp>
      <p:sp>
        <p:nvSpPr>
          <p:cNvPr id="13318" name="Rectangle 6"/>
          <p:cNvSpPr>
            <a:spLocks/>
          </p:cNvSpPr>
          <p:nvPr/>
        </p:nvSpPr>
        <p:spPr bwMode="auto">
          <a:xfrm>
            <a:off x="4864100" y="5740400"/>
            <a:ext cx="5660360" cy="685800"/>
          </a:xfrm>
          <a:prstGeom prst="rect">
            <a:avLst/>
          </a:prstGeom>
          <a:solidFill>
            <a:srgbClr val="FFFF99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50799" dir="5400000" algn="ctr" rotWithShape="0">
              <a:schemeClr val="bg2">
                <a:alpha val="50000"/>
              </a:schemeClr>
            </a:outerShdw>
          </a:effectLst>
        </p:spPr>
        <p:txBody>
          <a:bodyPr lIns="76200" tIns="76200" rIns="76200" bIns="76200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228600" algn="l"/>
              </a:tabLst>
            </a:pPr>
            <a:r>
              <a:rPr lang="en-US" b="1" dirty="0" err="1">
                <a:solidFill>
                  <a:srgbClr val="000000"/>
                </a:solidFill>
                <a:latin typeface="Courier New" charset="0"/>
                <a:cs typeface="Courier New" charset="0"/>
                <a:sym typeface="Courier New" charset="0"/>
              </a:rPr>
              <a:t>leaq</a:t>
            </a:r>
            <a:r>
              <a:rPr lang="en-US" b="1" dirty="0">
                <a:solidFill>
                  <a:srgbClr val="000000"/>
                </a:solidFill>
                <a:latin typeface="Courier New" charset="0"/>
                <a:cs typeface="Courier New" charset="0"/>
                <a:sym typeface="Courier New" charset="0"/>
              </a:rPr>
              <a:t> (%rdi,%rdi,2), %</a:t>
            </a:r>
            <a:r>
              <a:rPr lang="en-US" b="1" dirty="0" err="1">
                <a:solidFill>
                  <a:srgbClr val="000000"/>
                </a:solidFill>
                <a:latin typeface="Courier New" charset="0"/>
                <a:cs typeface="Courier New" charset="0"/>
                <a:sym typeface="Courier New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charset="0"/>
                <a:cs typeface="Courier New" charset="0"/>
                <a:sym typeface="Courier New" charset="0"/>
              </a:rPr>
              <a:t>  # t = x+2*x</a:t>
            </a:r>
            <a:endParaRPr lang="en-US" sz="2400" b="1" dirty="0">
              <a:solidFill>
                <a:srgbClr val="000000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  <a:tab pos="228600" algn="l"/>
              </a:tabLst>
            </a:pPr>
            <a:r>
              <a:rPr lang="en-US" b="1" dirty="0" err="1">
                <a:solidFill>
                  <a:srgbClr val="000000"/>
                </a:solidFill>
                <a:latin typeface="Courier New" charset="0"/>
                <a:cs typeface="Courier New" charset="0"/>
                <a:sym typeface="Courier New" charset="0"/>
              </a:rPr>
              <a:t>salq</a:t>
            </a:r>
            <a:r>
              <a:rPr lang="en-US" b="1" dirty="0">
                <a:solidFill>
                  <a:srgbClr val="000000"/>
                </a:solidFill>
                <a:latin typeface="Courier New" charset="0"/>
                <a:cs typeface="Courier New" charset="0"/>
                <a:sym typeface="Courier New" charset="0"/>
              </a:rPr>
              <a:t> $2, %</a:t>
            </a:r>
            <a:r>
              <a:rPr lang="en-US" b="1" dirty="0" err="1">
                <a:solidFill>
                  <a:srgbClr val="000000"/>
                </a:solidFill>
                <a:latin typeface="Courier New" charset="0"/>
                <a:cs typeface="Courier New" charset="0"/>
                <a:sym typeface="Courier New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charset="0"/>
                <a:cs typeface="Courier New" charset="0"/>
                <a:sym typeface="Courier New" charset="0"/>
              </a:rPr>
              <a:t>             # return t&lt;&lt;2</a:t>
            </a:r>
          </a:p>
        </p:txBody>
      </p:sp>
      <p:sp>
        <p:nvSpPr>
          <p:cNvPr id="13319" name="Rectangle 7"/>
          <p:cNvSpPr>
            <a:spLocks/>
          </p:cNvSpPr>
          <p:nvPr/>
        </p:nvSpPr>
        <p:spPr bwMode="auto">
          <a:xfrm>
            <a:off x="4821239" y="5295900"/>
            <a:ext cx="3983911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Converted to ASM by compiler:</a:t>
            </a:r>
          </a:p>
        </p:txBody>
      </p:sp>
    </p:spTree>
    <p:extLst>
      <p:ext uri="{BB962C8B-B14F-4D97-AF65-F5344CB8AC3E}">
        <p14:creationId xmlns:p14="http://schemas.microsoft.com/office/powerpoint/2010/main" val="18908184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Some Arithmetic Operations</a:t>
            </a: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tabLst>
                <a:tab pos="259715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</a:tabLst>
            </a:pPr>
            <a:r>
              <a:rPr lang="en-US" dirty="0"/>
              <a:t>Two Operand Instructions:</a:t>
            </a:r>
          </a:p>
          <a:p>
            <a:pPr marL="0" lvl="1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>
                <a:solidFill>
                  <a:srgbClr val="980002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Format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Computation</a:t>
            </a:r>
            <a:endParaRPr lang="en-US" dirty="0">
              <a:solidFill>
                <a:srgbClr val="980002"/>
              </a:solidFill>
              <a:latin typeface="Calibri Bold Italic" charset="0"/>
              <a:ea typeface="ヒラギノ角ゴ ProN W6" charset="0"/>
              <a:cs typeface="ヒラギノ角ゴ ProN W6" charset="0"/>
              <a:sym typeface="Calibri Bold Italic" charset="0"/>
            </a:endParaRPr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addq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Src,Dest</a:t>
            </a:r>
            <a:r>
              <a:rPr lang="en-US" dirty="0"/>
              <a:t>	</a:t>
            </a:r>
            <a:r>
              <a:rPr lang="en-US" dirty="0" err="1"/>
              <a:t>Dest</a:t>
            </a:r>
            <a:r>
              <a:rPr lang="en-US" dirty="0"/>
              <a:t> = </a:t>
            </a:r>
            <a:r>
              <a:rPr lang="en-US" dirty="0" err="1"/>
              <a:t>Dest</a:t>
            </a:r>
            <a:r>
              <a:rPr lang="en-US" dirty="0"/>
              <a:t> + </a:t>
            </a:r>
            <a:r>
              <a:rPr lang="en-US" dirty="0" err="1"/>
              <a:t>Src</a:t>
            </a:r>
            <a:endParaRPr lang="en-US" dirty="0"/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subq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Src,Dest</a:t>
            </a:r>
            <a:r>
              <a:rPr lang="en-US" dirty="0"/>
              <a:t>	</a:t>
            </a:r>
            <a:r>
              <a:rPr lang="en-US" dirty="0" err="1"/>
              <a:t>Dest</a:t>
            </a:r>
            <a:r>
              <a:rPr lang="en-US" dirty="0"/>
              <a:t> = </a:t>
            </a:r>
            <a:r>
              <a:rPr lang="en-US" dirty="0" err="1"/>
              <a:t>Dest</a:t>
            </a:r>
            <a:r>
              <a:rPr lang="en-US" dirty="0"/>
              <a:t> 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Symbol"/>
              </a:rPr>
              <a:t></a:t>
            </a:r>
            <a:r>
              <a:rPr lang="en-US" dirty="0"/>
              <a:t> </a:t>
            </a:r>
            <a:r>
              <a:rPr lang="en-US" dirty="0" err="1"/>
              <a:t>Src</a:t>
            </a:r>
            <a:endParaRPr lang="en-US" dirty="0"/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imulq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Src,Dest</a:t>
            </a:r>
            <a:r>
              <a:rPr lang="en-US" dirty="0"/>
              <a:t>	</a:t>
            </a:r>
            <a:r>
              <a:rPr lang="en-US" dirty="0" err="1"/>
              <a:t>Dest</a:t>
            </a:r>
            <a:r>
              <a:rPr lang="en-US" dirty="0"/>
              <a:t> = </a:t>
            </a:r>
            <a:r>
              <a:rPr lang="en-US" dirty="0" err="1"/>
              <a:t>Dest</a:t>
            </a:r>
            <a:r>
              <a:rPr lang="en-US" dirty="0"/>
              <a:t> * </a:t>
            </a:r>
            <a:r>
              <a:rPr lang="en-US" dirty="0" err="1"/>
              <a:t>Src</a:t>
            </a:r>
            <a:endParaRPr lang="en-US" dirty="0"/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shlq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Src,Dest</a:t>
            </a:r>
            <a:r>
              <a:rPr lang="en-US" dirty="0"/>
              <a:t>	</a:t>
            </a:r>
            <a:r>
              <a:rPr lang="en-US" dirty="0" err="1"/>
              <a:t>Dest</a:t>
            </a:r>
            <a:r>
              <a:rPr lang="en-US" dirty="0"/>
              <a:t> = </a:t>
            </a:r>
            <a:r>
              <a:rPr lang="en-US" dirty="0" err="1"/>
              <a:t>Dest</a:t>
            </a:r>
            <a:r>
              <a:rPr lang="en-US" dirty="0"/>
              <a:t> &lt;&lt; </a:t>
            </a:r>
            <a:r>
              <a:rPr lang="en-US" dirty="0" err="1"/>
              <a:t>Src</a:t>
            </a:r>
            <a:r>
              <a:rPr lang="en-US" dirty="0"/>
              <a:t>	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Synonym: </a:t>
            </a:r>
            <a:r>
              <a:rPr lang="en-US" dirty="0" err="1">
                <a:solidFill>
                  <a:srgbClr val="980002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salq</a:t>
            </a:r>
            <a:endParaRPr lang="en-US" dirty="0"/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sarq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Src,Dest</a:t>
            </a:r>
            <a:r>
              <a:rPr lang="en-US" dirty="0"/>
              <a:t>	</a:t>
            </a:r>
            <a:r>
              <a:rPr lang="en-US" dirty="0" err="1"/>
              <a:t>Dest</a:t>
            </a:r>
            <a:r>
              <a:rPr lang="en-US" dirty="0"/>
              <a:t> = </a:t>
            </a:r>
            <a:r>
              <a:rPr lang="en-US" dirty="0" err="1"/>
              <a:t>Dest</a:t>
            </a:r>
            <a:r>
              <a:rPr lang="en-US" dirty="0"/>
              <a:t> &gt;&gt; </a:t>
            </a:r>
            <a:r>
              <a:rPr lang="en-US" dirty="0" err="1"/>
              <a:t>Src</a:t>
            </a:r>
            <a:r>
              <a:rPr lang="en-US" dirty="0"/>
              <a:t>	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Arithmetic</a:t>
            </a:r>
            <a:endParaRPr lang="en-US" dirty="0"/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shrq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Src,Dest</a:t>
            </a:r>
            <a:r>
              <a:rPr lang="en-US" dirty="0"/>
              <a:t>	</a:t>
            </a:r>
            <a:r>
              <a:rPr lang="en-US" dirty="0" err="1"/>
              <a:t>Dest</a:t>
            </a:r>
            <a:r>
              <a:rPr lang="en-US" dirty="0"/>
              <a:t> = </a:t>
            </a:r>
            <a:r>
              <a:rPr lang="en-US" dirty="0" err="1"/>
              <a:t>Dest</a:t>
            </a:r>
            <a:r>
              <a:rPr lang="en-US" dirty="0"/>
              <a:t> &gt;&gt; </a:t>
            </a:r>
            <a:r>
              <a:rPr lang="en-US" dirty="0" err="1"/>
              <a:t>Src</a:t>
            </a:r>
            <a:r>
              <a:rPr lang="en-US" dirty="0"/>
              <a:t>	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Logical</a:t>
            </a:r>
            <a:endParaRPr lang="en-US" dirty="0"/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xorq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Src,Dest</a:t>
            </a:r>
            <a:r>
              <a:rPr lang="en-US" dirty="0"/>
              <a:t>	</a:t>
            </a:r>
            <a:r>
              <a:rPr lang="en-US" dirty="0" err="1"/>
              <a:t>Dest</a:t>
            </a:r>
            <a:r>
              <a:rPr lang="en-US" dirty="0"/>
              <a:t> = </a:t>
            </a:r>
            <a:r>
              <a:rPr lang="en-US" dirty="0" err="1"/>
              <a:t>Dest</a:t>
            </a:r>
            <a:r>
              <a:rPr lang="en-US" dirty="0"/>
              <a:t> ^ </a:t>
            </a:r>
            <a:r>
              <a:rPr lang="en-US" dirty="0" err="1"/>
              <a:t>Src</a:t>
            </a:r>
            <a:endParaRPr lang="en-US" dirty="0"/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andq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Src,Dest</a:t>
            </a:r>
            <a:r>
              <a:rPr lang="en-US" dirty="0"/>
              <a:t>	</a:t>
            </a:r>
            <a:r>
              <a:rPr lang="en-US" dirty="0" err="1"/>
              <a:t>Dest</a:t>
            </a:r>
            <a:r>
              <a:rPr lang="en-US" dirty="0"/>
              <a:t> = </a:t>
            </a:r>
            <a:r>
              <a:rPr lang="en-US" dirty="0" err="1"/>
              <a:t>Dest</a:t>
            </a:r>
            <a:r>
              <a:rPr lang="en-US" dirty="0"/>
              <a:t> &amp; </a:t>
            </a:r>
            <a:r>
              <a:rPr lang="en-US" dirty="0" err="1"/>
              <a:t>Src</a:t>
            </a:r>
            <a:endParaRPr lang="en-US" dirty="0"/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orq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Src,Dest</a:t>
            </a:r>
            <a:r>
              <a:rPr lang="en-US" dirty="0"/>
              <a:t>	</a:t>
            </a:r>
            <a:r>
              <a:rPr lang="en-US" dirty="0" err="1"/>
              <a:t>Dest</a:t>
            </a:r>
            <a:r>
              <a:rPr lang="en-US" dirty="0"/>
              <a:t> = </a:t>
            </a:r>
            <a:r>
              <a:rPr lang="en-US" dirty="0" err="1"/>
              <a:t>Dest</a:t>
            </a:r>
            <a:r>
              <a:rPr lang="en-US" dirty="0"/>
              <a:t> | </a:t>
            </a:r>
            <a:r>
              <a:rPr lang="en-US" dirty="0" err="1"/>
              <a:t>Src</a:t>
            </a:r>
            <a:endParaRPr lang="en-US" dirty="0"/>
          </a:p>
          <a:p>
            <a:pPr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/>
              <a:t>Watch out for argument order!  </a:t>
            </a:r>
            <a:r>
              <a:rPr lang="en-US" i="1" dirty="0" err="1"/>
              <a:t>Src,Dest</a:t>
            </a:r>
            <a:br>
              <a:rPr lang="en-US" dirty="0"/>
            </a:br>
            <a:r>
              <a:rPr lang="en-US" dirty="0"/>
              <a:t>(Warning:  very old Intel docs use “op </a:t>
            </a:r>
            <a:r>
              <a:rPr lang="en-US" i="1" dirty="0" err="1"/>
              <a:t>Dest,Src</a:t>
            </a:r>
            <a:r>
              <a:rPr lang="en-US" dirty="0"/>
              <a:t>”)</a:t>
            </a:r>
          </a:p>
          <a:p>
            <a:pPr>
              <a:tabLst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409700" algn="l"/>
                <a:tab pos="1604963" algn="l"/>
              </a:tabLst>
            </a:pPr>
            <a:r>
              <a:rPr lang="en-US" dirty="0"/>
              <a:t>No distinction between signed and unsigned </a:t>
            </a:r>
            <a:r>
              <a:rPr lang="en-US" dirty="0" err="1"/>
              <a:t>int</a:t>
            </a:r>
            <a:r>
              <a:rPr lang="en-US" dirty="0"/>
              <a:t> (why?)</a:t>
            </a:r>
          </a:p>
        </p:txBody>
      </p:sp>
    </p:spTree>
    <p:extLst>
      <p:ext uri="{BB962C8B-B14F-4D97-AF65-F5344CB8AC3E}">
        <p14:creationId xmlns:p14="http://schemas.microsoft.com/office/powerpoint/2010/main" val="16166401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Some Arithmetic Operations</a:t>
            </a:r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710348" y="1362075"/>
            <a:ext cx="8567625" cy="4972050"/>
          </a:xfrm>
          <a:ln/>
        </p:spPr>
        <p:txBody>
          <a:bodyPr/>
          <a:lstStyle/>
          <a:p>
            <a:pPr>
              <a:tabLst>
                <a:tab pos="1409700" algn="l"/>
                <a:tab pos="1409700" algn="l"/>
                <a:tab pos="1409700" algn="l"/>
                <a:tab pos="1409700" algn="l"/>
              </a:tabLst>
            </a:pPr>
            <a:r>
              <a:rPr lang="en-US" dirty="0"/>
              <a:t>One Operand Instructions</a:t>
            </a:r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incq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sym typeface="Calibri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 = 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 + 1</a:t>
            </a:r>
            <a:endParaRPr lang="en-US" dirty="0">
              <a:latin typeface="Calibri Italic" charset="0"/>
              <a:sym typeface="Calibri Italic" charset="0"/>
            </a:endParaRPr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decq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sym typeface="Calibri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 = 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 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Symbol"/>
              </a:rPr>
              <a:t>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 1</a:t>
            </a:r>
            <a:endParaRPr lang="en-US" dirty="0">
              <a:latin typeface="Calibri Italic" charset="0"/>
              <a:sym typeface="Calibri Italic" charset="0"/>
            </a:endParaRPr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negq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sym typeface="Calibri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 = 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Symbol"/>
              </a:rPr>
              <a:t> 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endParaRPr lang="en-US" dirty="0">
              <a:latin typeface="Calibri Italic" charset="0"/>
              <a:sym typeface="Calibri Italic" charset="0"/>
            </a:endParaRPr>
          </a:p>
          <a:p>
            <a:pPr marL="285750" lvl="2" indent="0">
              <a:buNone/>
              <a:tabLst>
                <a:tab pos="1409700" algn="l"/>
                <a:tab pos="1409700" algn="l"/>
                <a:tab pos="1409700" algn="l"/>
                <a:tab pos="1409700" algn="l"/>
              </a:tabLst>
            </a:pP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notq</a:t>
            </a:r>
            <a:r>
              <a:rPr lang="en-US" dirty="0">
                <a:solidFill>
                  <a:srgbClr val="980002"/>
                </a:solidFill>
                <a:latin typeface="Calibri Bold Italic" charset="0"/>
                <a:ea typeface="ヒラギノ角ゴ ProN W6" charset="0"/>
                <a:cs typeface="ヒラギノ角ゴ ProN W6" charset="0"/>
                <a:sym typeface="Calibri Bold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sym typeface="Calibri Italic" charset="0"/>
              </a:rPr>
              <a:t>	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 = ~</a:t>
            </a:r>
            <a:r>
              <a:rPr lang="en-US" dirty="0" err="1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Dest</a:t>
            </a:r>
            <a:endParaRPr lang="en-US" dirty="0">
              <a:latin typeface="Calibri Italic" charset="0"/>
              <a:sym typeface="Calibri Italic" charset="0"/>
            </a:endParaRPr>
          </a:p>
          <a:p>
            <a:pPr>
              <a:spcBef>
                <a:spcPts val="3500"/>
              </a:spcBef>
              <a:tabLst>
                <a:tab pos="1409700" algn="l"/>
                <a:tab pos="1409700" algn="l"/>
                <a:tab pos="1409700" algn="l"/>
                <a:tab pos="1409700" algn="l"/>
              </a:tabLst>
            </a:pPr>
            <a:r>
              <a:rPr lang="en-US" dirty="0"/>
              <a:t>See book for more instructions</a:t>
            </a:r>
          </a:p>
          <a:p>
            <a:pPr lvl="1">
              <a:spcBef>
                <a:spcPts val="3500"/>
              </a:spcBef>
              <a:tabLst>
                <a:tab pos="1409700" algn="l"/>
                <a:tab pos="1409700" algn="l"/>
                <a:tab pos="1409700" algn="l"/>
                <a:tab pos="1409700" algn="l"/>
              </a:tabLst>
            </a:pPr>
            <a:r>
              <a:rPr lang="en-US" dirty="0"/>
              <a:t>Depending how you count, there are 2,034 total x86 instructions</a:t>
            </a:r>
          </a:p>
          <a:p>
            <a:pPr lvl="1">
              <a:spcBef>
                <a:spcPts val="3500"/>
              </a:spcBef>
              <a:tabLst>
                <a:tab pos="1409700" algn="l"/>
                <a:tab pos="1409700" algn="l"/>
                <a:tab pos="1409700" algn="l"/>
                <a:tab pos="1409700" algn="l"/>
              </a:tabLst>
            </a:pPr>
            <a:r>
              <a:rPr lang="en-US" dirty="0"/>
              <a:t>(If you count all </a:t>
            </a:r>
            <a:r>
              <a:rPr lang="en-US" dirty="0" err="1"/>
              <a:t>addr</a:t>
            </a:r>
            <a:r>
              <a:rPr lang="en-US" dirty="0"/>
              <a:t> modes, op widths, flags, it’s actually 3,683)</a:t>
            </a:r>
          </a:p>
        </p:txBody>
      </p:sp>
    </p:spTree>
    <p:extLst>
      <p:ext uri="{BB962C8B-B14F-4D97-AF65-F5344CB8AC3E}">
        <p14:creationId xmlns:p14="http://schemas.microsoft.com/office/powerpoint/2010/main" val="847024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C79A3251-E64C-4EFE-8E1B-113998C94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85409">
            <a:off x="1236915" y="3340029"/>
            <a:ext cx="998279" cy="8858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55571A1-A058-49C1-9159-B184EF363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51605" flipH="1">
            <a:off x="1211550" y="4174851"/>
            <a:ext cx="1306833" cy="9385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8195F9-BF0B-4EE0-B2E1-D089E0257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What’s Inside?  Architecture = components of a computer + operating System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AFC8D60-A157-49EF-95C8-856E83E85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5999"/>
            <a:ext cx="10641690" cy="4258733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Job of the operating system (e.g. Linux) is to manage the hardware and offer easily used, efficient abstractions that hide details where feasible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93CE95-DF92-487E-86FF-CB007AC5E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A24771-4C00-4D7C-83CB-E48C37F9E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5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967DD5-B007-47B7-80A5-0B8C59017C17}"/>
              </a:ext>
            </a:extLst>
          </p:cNvPr>
          <p:cNvSpPr/>
          <p:nvPr/>
        </p:nvSpPr>
        <p:spPr>
          <a:xfrm>
            <a:off x="2421465" y="2293399"/>
            <a:ext cx="4622800" cy="2777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97C123-41EA-45B1-89BC-9B2ABC02FCDD}"/>
              </a:ext>
            </a:extLst>
          </p:cNvPr>
          <p:cNvSpPr txBox="1"/>
          <p:nvPr/>
        </p:nvSpPr>
        <p:spPr>
          <a:xfrm>
            <a:off x="2573867" y="2919933"/>
            <a:ext cx="1879600" cy="1477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Operating System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File System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Network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1BA29C-FA36-41E6-8F40-74CEAE4EAA8A}"/>
              </a:ext>
            </a:extLst>
          </p:cNvPr>
          <p:cNvSpPr txBox="1"/>
          <p:nvPr/>
        </p:nvSpPr>
        <p:spPr>
          <a:xfrm>
            <a:off x="4605869" y="4308467"/>
            <a:ext cx="1879600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Bash shell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90EDD44-DF40-451B-B61D-79977F592E14}"/>
              </a:ext>
            </a:extLst>
          </p:cNvPr>
          <p:cNvSpPr txBox="1"/>
          <p:nvPr/>
        </p:nvSpPr>
        <p:spPr>
          <a:xfrm>
            <a:off x="4639738" y="2931601"/>
            <a:ext cx="1879600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Process you launched by running some program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2A9F0CF-662A-4DF0-AC26-173AD2F4A4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4735" y="2109133"/>
            <a:ext cx="3543062" cy="300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00999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Arithmetic Expression Example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410200" y="3505200"/>
            <a:ext cx="4406900" cy="28289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Interesting Instructions</a:t>
            </a:r>
          </a:p>
          <a:p>
            <a:pPr lvl="1" indent="-342900"/>
            <a:r>
              <a:rPr lang="en-US" b="1" dirty="0" err="1">
                <a:latin typeface="Courier New"/>
                <a:cs typeface="Courier New"/>
              </a:rPr>
              <a:t>leaq</a:t>
            </a:r>
            <a:r>
              <a:rPr lang="en-US" dirty="0"/>
              <a:t>: address computation</a:t>
            </a:r>
          </a:p>
          <a:p>
            <a:pPr lvl="1" indent="-342900"/>
            <a:r>
              <a:rPr lang="en-US" b="1" dirty="0" err="1">
                <a:latin typeface="Courier New"/>
                <a:cs typeface="Courier New"/>
              </a:rPr>
              <a:t>salq</a:t>
            </a:r>
            <a:r>
              <a:rPr lang="en-US" dirty="0"/>
              <a:t>: shift</a:t>
            </a:r>
          </a:p>
          <a:p>
            <a:pPr lvl="1" indent="-342900"/>
            <a:r>
              <a:rPr lang="en-US" b="1" dirty="0" err="1">
                <a:latin typeface="Courier New"/>
                <a:cs typeface="Courier New"/>
              </a:rPr>
              <a:t>imulq</a:t>
            </a:r>
            <a:r>
              <a:rPr lang="en-US" dirty="0"/>
              <a:t>: multiplication</a:t>
            </a:r>
          </a:p>
          <a:p>
            <a:pPr lvl="2" indent="-342900"/>
            <a:r>
              <a:rPr lang="en-US" dirty="0"/>
              <a:t>Curious: only used once…</a:t>
            </a:r>
          </a:p>
        </p:txBody>
      </p:sp>
      <p:sp>
        <p:nvSpPr>
          <p:cNvPr id="17412" name="Rectangle 4"/>
          <p:cNvSpPr>
            <a:spLocks/>
          </p:cNvSpPr>
          <p:nvPr/>
        </p:nvSpPr>
        <p:spPr bwMode="auto">
          <a:xfrm>
            <a:off x="1676400" y="1752600"/>
            <a:ext cx="3581400" cy="3429000"/>
          </a:xfrm>
          <a:prstGeom prst="rect">
            <a:avLst/>
          </a:prstGeom>
          <a:solidFill>
            <a:srgbClr val="F6F5BD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50799" dir="5400000" algn="ctr" rotWithShape="0">
              <a:schemeClr val="bg2">
                <a:alpha val="50000"/>
              </a:schemeClr>
            </a:outerShdw>
          </a:effectLst>
        </p:spPr>
        <p:txBody>
          <a:bodyPr lIns="38100" tIns="38100" rIns="38100" bIns="38100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long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arith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(long x, long y, long z)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{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t1 =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x+y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t2 = z+t1;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t3 = x+4;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t4 = y * 48;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t5 = t3 + t4;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rval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= t2 * t5;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return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rval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}</a:t>
            </a:r>
          </a:p>
        </p:txBody>
      </p:sp>
      <p:sp>
        <p:nvSpPr>
          <p:cNvPr id="17413" name="Rectangle 5"/>
          <p:cNvSpPr>
            <a:spLocks/>
          </p:cNvSpPr>
          <p:nvPr/>
        </p:nvSpPr>
        <p:spPr bwMode="auto">
          <a:xfrm>
            <a:off x="5773737" y="1193800"/>
            <a:ext cx="4127500" cy="24638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arith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leaq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(%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rdi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,%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rsi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),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rax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addq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rax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leaq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(%rsi,%rsi,2),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rdx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salq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$4,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rdx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leaq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4(%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rdi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,%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),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rcx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imulq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rcx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rax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ret</a:t>
            </a:r>
          </a:p>
        </p:txBody>
      </p:sp>
    </p:spTree>
    <p:extLst>
      <p:ext uri="{BB962C8B-B14F-4D97-AF65-F5344CB8AC3E}">
        <p14:creationId xmlns:p14="http://schemas.microsoft.com/office/powerpoint/2010/main" val="7398548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Understanding Arithmetic Expression Example</a:t>
            </a:r>
          </a:p>
        </p:txBody>
      </p:sp>
      <p:sp>
        <p:nvSpPr>
          <p:cNvPr id="17412" name="Rectangle 4"/>
          <p:cNvSpPr>
            <a:spLocks/>
          </p:cNvSpPr>
          <p:nvPr/>
        </p:nvSpPr>
        <p:spPr bwMode="auto">
          <a:xfrm>
            <a:off x="1676400" y="1752600"/>
            <a:ext cx="3505200" cy="3429000"/>
          </a:xfrm>
          <a:prstGeom prst="rect">
            <a:avLst/>
          </a:prstGeom>
          <a:solidFill>
            <a:srgbClr val="F6F5BD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50799" dir="5400000" algn="ctr" rotWithShape="0">
              <a:schemeClr val="bg2">
                <a:alpha val="50000"/>
              </a:schemeClr>
            </a:outerShdw>
          </a:effectLst>
        </p:spPr>
        <p:txBody>
          <a:bodyPr lIns="38100" tIns="38100" rIns="38100" bIns="38100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long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arith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(long x, long y, long z)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{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t1 =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x+y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t2 = z+t1;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t3 = x+4;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t4 = y * 48;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t5 = t3 + t4;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long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rval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= t2 * t5;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return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rval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}</a:t>
            </a:r>
          </a:p>
        </p:txBody>
      </p:sp>
      <p:sp>
        <p:nvSpPr>
          <p:cNvPr id="17413" name="Rectangle 5"/>
          <p:cNvSpPr>
            <a:spLocks/>
          </p:cNvSpPr>
          <p:nvPr/>
        </p:nvSpPr>
        <p:spPr bwMode="auto">
          <a:xfrm>
            <a:off x="5334000" y="1193800"/>
            <a:ext cx="5181600" cy="24638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arith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leaq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(%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rdi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,%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rsi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),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# t1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addq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      # t2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leaq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(%rsi,%rsi,2),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rdx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salq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$4,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        # t4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leaq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4(%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rdi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,%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rdx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),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rcx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# t5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imulq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rcx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        #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rval</a:t>
            </a:r>
            <a:endParaRPr lang="en-US" b="1" dirty="0">
              <a:solidFill>
                <a:srgbClr val="000000"/>
              </a:solidFill>
              <a:latin typeface="Courier New" pitchFamily="49" charset="0"/>
              <a:ea typeface="Monaco" charset="0"/>
              <a:cs typeface="Courier New" pitchFamily="49" charset="0"/>
              <a:sym typeface="Monaco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346075" algn="l"/>
                <a:tab pos="457200" algn="l"/>
                <a:tab pos="1201738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  <a:ea typeface="Monaco" charset="0"/>
                <a:cs typeface="Courier New" pitchFamily="49" charset="0"/>
                <a:sym typeface="Monaco" charset="0"/>
              </a:rPr>
              <a:t>  ret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6172200" y="3733800"/>
          <a:ext cx="3352800" cy="2545080"/>
        </p:xfrm>
        <a:graphic>
          <a:graphicData uri="http://schemas.openxmlformats.org/drawingml/2006/table">
            <a:tbl>
              <a:tblPr firstRow="1" bandRow="1"/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Register</a:t>
                      </a: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Use(s)</a:t>
                      </a: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rdi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Argument </a:t>
                      </a:r>
                      <a:r>
                        <a:rPr lang="en-US" b="1" i="0" dirty="0">
                          <a:latin typeface="Courier New"/>
                          <a:cs typeface="Courier New"/>
                        </a:rPr>
                        <a:t>x</a:t>
                      </a: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rsi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Argument </a:t>
                      </a:r>
                      <a:r>
                        <a:rPr lang="en-US" b="1" i="0" dirty="0">
                          <a:latin typeface="Courier New"/>
                          <a:cs typeface="Courier New"/>
                        </a:rPr>
                        <a:t>y</a:t>
                      </a: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rdx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Argument </a:t>
                      </a:r>
                      <a:r>
                        <a:rPr lang="en-US" b="1" i="0" dirty="0">
                          <a:latin typeface="Courier New"/>
                          <a:cs typeface="Courier New"/>
                        </a:rPr>
                        <a:t>z, t4</a:t>
                      </a: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rax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t1</a:t>
                      </a:r>
                      <a:r>
                        <a:rPr lang="en-US" dirty="0">
                          <a:latin typeface="Calibri"/>
                          <a:cs typeface="Calibri"/>
                        </a:rPr>
                        <a:t>,</a:t>
                      </a:r>
                      <a:r>
                        <a:rPr lang="en-US" baseline="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lang="en-US" b="1" i="0" dirty="0">
                          <a:latin typeface="Courier New"/>
                          <a:cs typeface="Courier New"/>
                        </a:rPr>
                        <a:t>t2</a:t>
                      </a:r>
                      <a:r>
                        <a:rPr lang="en-US" baseline="0" dirty="0">
                          <a:latin typeface="Calibri"/>
                          <a:cs typeface="Calibri"/>
                        </a:rPr>
                        <a:t>, </a:t>
                      </a:r>
                      <a:r>
                        <a:rPr lang="en-US" b="1" i="0" baseline="0" dirty="0" err="1">
                          <a:latin typeface="Courier New"/>
                          <a:cs typeface="Courier New"/>
                        </a:rPr>
                        <a:t>rval</a:t>
                      </a:r>
                      <a:endParaRPr lang="en-US" dirty="0">
                        <a:latin typeface="Calibri"/>
                        <a:cs typeface="Calibri"/>
                      </a:endParaRP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rcx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 Bold"/>
                          <a:ea typeface="ヒラギノ角ゴ ProN W6"/>
                          <a:cs typeface="ヒラギノ角ゴ ProN W6"/>
                        </a:defRPr>
                      </a:lvl9pPr>
                    </a:lstStyle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t5</a:t>
                      </a:r>
                      <a:endParaRPr lang="en-US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0000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08174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14607-BBC6-4B37-B292-177B74A8F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 of Intel Instruction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C4748-4286-425E-A7B2-DE289AF4F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166" y="1362075"/>
            <a:ext cx="11310409" cy="4972050"/>
          </a:xfrm>
        </p:spPr>
        <p:txBody>
          <a:bodyPr/>
          <a:lstStyle/>
          <a:p>
            <a:r>
              <a:rPr lang="en-US" dirty="0"/>
              <a:t>The Intel instruction set has changed over the decades since it was first introduced.</a:t>
            </a:r>
          </a:p>
          <a:p>
            <a:endParaRPr lang="en-US" dirty="0"/>
          </a:p>
          <a:p>
            <a:r>
              <a:rPr lang="en-US" dirty="0"/>
              <a:t>Intel is a believer in the “CISC” model: complex instructions that are highly optimized</a:t>
            </a:r>
          </a:p>
          <a:p>
            <a:endParaRPr lang="en-US" dirty="0"/>
          </a:p>
          <a:p>
            <a:r>
              <a:rPr lang="en-US" dirty="0"/>
              <a:t>Modern example: </a:t>
            </a:r>
            <a:r>
              <a:rPr lang="en-US" i="1" dirty="0"/>
              <a:t>vector parallel </a:t>
            </a:r>
            <a:r>
              <a:rPr lang="en-US" dirty="0"/>
              <a:t>instructions (also called SIMD: Single instruction, multiple data).  Introduced to make the x86 more competitive with GPU accelerators</a:t>
            </a:r>
          </a:p>
          <a:p>
            <a:pPr lvl="1"/>
            <a:r>
              <a:rPr lang="en-US" dirty="0"/>
              <a:t>Such as “Multiply these two vectors and put the result in this third vector”, or “sum up the elements in this vector, and put the result </a:t>
            </a:r>
            <a:r>
              <a:rPr lang="en-US" i="1" dirty="0"/>
              <a:t>here</a:t>
            </a:r>
            <a:r>
              <a:rPr lang="en-US" dirty="0"/>
              <a:t>.”</a:t>
            </a:r>
          </a:p>
          <a:p>
            <a:pPr lvl="1"/>
            <a:r>
              <a:rPr lang="en-US" dirty="0"/>
              <a:t>The underlying hardware uses parallel processing to do the job faster.</a:t>
            </a:r>
          </a:p>
          <a:p>
            <a:pPr lvl="1"/>
            <a:r>
              <a:rPr lang="en-US" dirty="0"/>
              <a:t>The C++ compiler can recognize many of these patterns and will emit vector parallel instructions (if the target computer supports them).  You can also provide “hints” to the compiler, to do so.</a:t>
            </a:r>
          </a:p>
          <a:p>
            <a:endParaRPr lang="en-US" dirty="0"/>
          </a:p>
          <a:p>
            <a:r>
              <a:rPr lang="en-US" dirty="0"/>
              <a:t>There are many more examples; we will see a few later in the semester</a:t>
            </a:r>
          </a:p>
        </p:txBody>
      </p:sp>
    </p:spTree>
    <p:extLst>
      <p:ext uri="{BB962C8B-B14F-4D97-AF65-F5344CB8AC3E}">
        <p14:creationId xmlns:p14="http://schemas.microsoft.com/office/powerpoint/2010/main" val="25347150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Today: Machine Programming I: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History of Intel processors and architectures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Assembly Basics: Registers, operands, move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Arithmetic &amp; logical operations</a:t>
            </a:r>
          </a:p>
          <a:p>
            <a:r>
              <a:rPr lang="en-US" dirty="0"/>
              <a:t>C/C++, assembly, machine code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2625726" y="2514600"/>
            <a:ext cx="727075" cy="459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solidFill>
                  <a:srgbClr val="000000"/>
                </a:solidFill>
                <a:latin typeface="Calibri" pitchFamily="34" charset="0"/>
              </a:rPr>
              <a:t>text</a:t>
            </a:r>
          </a:p>
        </p:txBody>
      </p:sp>
      <p:sp>
        <p:nvSpPr>
          <p:cNvPr id="148483" name="Rectangle 3"/>
          <p:cNvSpPr>
            <a:spLocks noChangeArrowheads="1"/>
          </p:cNvSpPr>
          <p:nvPr/>
        </p:nvSpPr>
        <p:spPr bwMode="auto">
          <a:xfrm>
            <a:off x="2625726" y="3655700"/>
            <a:ext cx="727075" cy="459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solidFill>
                  <a:srgbClr val="000000"/>
                </a:solidFill>
                <a:latin typeface="Calibri" pitchFamily="34" charset="0"/>
              </a:rPr>
              <a:t>text</a:t>
            </a:r>
          </a:p>
        </p:txBody>
      </p:sp>
      <p:sp>
        <p:nvSpPr>
          <p:cNvPr id="148484" name="Rectangle 4"/>
          <p:cNvSpPr>
            <a:spLocks noChangeArrowheads="1"/>
          </p:cNvSpPr>
          <p:nvPr/>
        </p:nvSpPr>
        <p:spPr bwMode="auto">
          <a:xfrm>
            <a:off x="2352676" y="4724400"/>
            <a:ext cx="1000125" cy="459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solidFill>
                  <a:srgbClr val="000000"/>
                </a:solidFill>
                <a:latin typeface="Calibri" pitchFamily="34" charset="0"/>
              </a:rPr>
              <a:t>binary</a:t>
            </a:r>
          </a:p>
        </p:txBody>
      </p:sp>
      <p:sp>
        <p:nvSpPr>
          <p:cNvPr id="148485" name="Rectangle 5"/>
          <p:cNvSpPr>
            <a:spLocks noChangeArrowheads="1"/>
          </p:cNvSpPr>
          <p:nvPr/>
        </p:nvSpPr>
        <p:spPr bwMode="auto">
          <a:xfrm>
            <a:off x="2352676" y="5867400"/>
            <a:ext cx="1000125" cy="459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solidFill>
                  <a:srgbClr val="000000"/>
                </a:solidFill>
                <a:latin typeface="Calibri" pitchFamily="34" charset="0"/>
              </a:rPr>
              <a:t>binary</a:t>
            </a:r>
          </a:p>
        </p:txBody>
      </p:sp>
      <p:sp>
        <p:nvSpPr>
          <p:cNvPr id="148486" name="Line 6"/>
          <p:cNvSpPr>
            <a:spLocks noChangeShapeType="1"/>
          </p:cNvSpPr>
          <p:nvPr/>
        </p:nvSpPr>
        <p:spPr bwMode="auto">
          <a:xfrm>
            <a:off x="5513388" y="2977234"/>
            <a:ext cx="0" cy="68036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48487" name="Rectangle 7"/>
          <p:cNvSpPr>
            <a:spLocks noChangeArrowheads="1"/>
          </p:cNvSpPr>
          <p:nvPr/>
        </p:nvSpPr>
        <p:spPr bwMode="auto">
          <a:xfrm>
            <a:off x="5819775" y="3124201"/>
            <a:ext cx="3032125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Compiler (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c++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)</a:t>
            </a:r>
          </a:p>
        </p:txBody>
      </p:sp>
      <p:sp>
        <p:nvSpPr>
          <p:cNvPr id="148488" name="Rectangle 8"/>
          <p:cNvSpPr>
            <a:spLocks noChangeArrowheads="1"/>
          </p:cNvSpPr>
          <p:nvPr/>
        </p:nvSpPr>
        <p:spPr bwMode="auto">
          <a:xfrm>
            <a:off x="5803900" y="4191001"/>
            <a:ext cx="3048000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Assembler (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c++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 or 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as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)</a:t>
            </a:r>
          </a:p>
        </p:txBody>
      </p:sp>
      <p:sp>
        <p:nvSpPr>
          <p:cNvPr id="148489" name="Rectangle 9"/>
          <p:cNvSpPr>
            <a:spLocks noChangeArrowheads="1"/>
          </p:cNvSpPr>
          <p:nvPr/>
        </p:nvSpPr>
        <p:spPr bwMode="auto">
          <a:xfrm>
            <a:off x="5819776" y="5334001"/>
            <a:ext cx="2638425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Linker (</a:t>
            </a:r>
            <a:r>
              <a:rPr lang="en-US" sz="2000" b="1" dirty="0" err="1">
                <a:solidFill>
                  <a:srgbClr val="000000"/>
                </a:solidFill>
                <a:latin typeface="Courier New" pitchFamily="49" charset="0"/>
              </a:rPr>
              <a:t>c++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 or</a:t>
            </a:r>
            <a:r>
              <a:rPr lang="en-US" sz="2000" b="1" dirty="0">
                <a:solidFill>
                  <a:srgbClr val="000000"/>
                </a:solidFill>
                <a:latin typeface="Courier" pitchFamily="49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ld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)</a:t>
            </a:r>
          </a:p>
        </p:txBody>
      </p:sp>
      <p:sp>
        <p:nvSpPr>
          <p:cNvPr id="148490" name="Rectangle 10"/>
          <p:cNvSpPr>
            <a:spLocks noChangeArrowheads="1"/>
          </p:cNvSpPr>
          <p:nvPr/>
        </p:nvSpPr>
        <p:spPr bwMode="auto">
          <a:xfrm>
            <a:off x="3696496" y="2566406"/>
            <a:ext cx="3982759" cy="397545"/>
          </a:xfrm>
          <a:prstGeom prst="rect">
            <a:avLst/>
          </a:prstGeom>
          <a:solidFill>
            <a:srgbClr val="F6F5BD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C/C++ program (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p1.cpp p2.c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)</a:t>
            </a:r>
          </a:p>
        </p:txBody>
      </p:sp>
      <p:sp>
        <p:nvSpPr>
          <p:cNvPr id="148491" name="Rectangle 11"/>
          <p:cNvSpPr>
            <a:spLocks noChangeArrowheads="1"/>
          </p:cNvSpPr>
          <p:nvPr/>
        </p:nvSpPr>
        <p:spPr bwMode="auto">
          <a:xfrm>
            <a:off x="3783013" y="3657601"/>
            <a:ext cx="3492500" cy="397545"/>
          </a:xfrm>
          <a:prstGeom prst="rect">
            <a:avLst/>
          </a:prstGeom>
          <a:solidFill>
            <a:srgbClr val="F6F5BD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000000"/>
                </a:solidFill>
                <a:latin typeface="Calibri" pitchFamily="34" charset="0"/>
              </a:rPr>
              <a:t>Asm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 program (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p1.s p2.s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)</a:t>
            </a:r>
          </a:p>
        </p:txBody>
      </p:sp>
      <p:sp>
        <p:nvSpPr>
          <p:cNvPr id="148492" name="Rectangle 12"/>
          <p:cNvSpPr>
            <a:spLocks noChangeArrowheads="1"/>
          </p:cNvSpPr>
          <p:nvPr/>
        </p:nvSpPr>
        <p:spPr bwMode="auto">
          <a:xfrm>
            <a:off x="3668713" y="4800601"/>
            <a:ext cx="3721100" cy="397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Object program (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p1.o p2.o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)</a:t>
            </a:r>
          </a:p>
        </p:txBody>
      </p:sp>
      <p:sp>
        <p:nvSpPr>
          <p:cNvPr id="148493" name="Rectangle 13"/>
          <p:cNvSpPr>
            <a:spLocks noChangeArrowheads="1"/>
          </p:cNvSpPr>
          <p:nvPr/>
        </p:nvSpPr>
        <p:spPr bwMode="auto">
          <a:xfrm>
            <a:off x="3655219" y="5943601"/>
            <a:ext cx="3748088" cy="397545"/>
          </a:xfrm>
          <a:prstGeom prst="rect">
            <a:avLst/>
          </a:prstGeom>
          <a:solidFill>
            <a:srgbClr val="FF9999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Executable program (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p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)</a:t>
            </a:r>
          </a:p>
        </p:txBody>
      </p:sp>
      <p:sp>
        <p:nvSpPr>
          <p:cNvPr id="148494" name="Line 14"/>
          <p:cNvSpPr>
            <a:spLocks noChangeShapeType="1"/>
          </p:cNvSpPr>
          <p:nvPr/>
        </p:nvSpPr>
        <p:spPr bwMode="auto">
          <a:xfrm>
            <a:off x="5513388" y="4055146"/>
            <a:ext cx="0" cy="72640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48495" name="Line 15"/>
          <p:cNvSpPr>
            <a:spLocks noChangeShapeType="1"/>
          </p:cNvSpPr>
          <p:nvPr/>
        </p:nvSpPr>
        <p:spPr bwMode="auto">
          <a:xfrm>
            <a:off x="5513388" y="5198146"/>
            <a:ext cx="0" cy="72640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48496" name="Rectangle 16"/>
          <p:cNvSpPr>
            <a:spLocks noChangeArrowheads="1"/>
          </p:cNvSpPr>
          <p:nvPr/>
        </p:nvSpPr>
        <p:spPr bwMode="auto">
          <a:xfrm>
            <a:off x="8382000" y="4800601"/>
            <a:ext cx="2044700" cy="70532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Static libraries (</a:t>
            </a:r>
            <a:r>
              <a:rPr lang="en-US" sz="2000" b="1" dirty="0">
                <a:solidFill>
                  <a:srgbClr val="000000"/>
                </a:solidFill>
                <a:latin typeface="Courier New" pitchFamily="49" charset="0"/>
              </a:rPr>
              <a:t>.a</a:t>
            </a:r>
            <a:r>
              <a:rPr lang="en-US" sz="2000" b="1" dirty="0">
                <a:solidFill>
                  <a:srgbClr val="000000"/>
                </a:solidFill>
                <a:latin typeface="Calibri" pitchFamily="34" charset="0"/>
              </a:rPr>
              <a:t>)</a:t>
            </a:r>
          </a:p>
        </p:txBody>
      </p:sp>
      <p:sp>
        <p:nvSpPr>
          <p:cNvPr id="148497" name="Line 17"/>
          <p:cNvSpPr>
            <a:spLocks noChangeShapeType="1"/>
          </p:cNvSpPr>
          <p:nvPr/>
        </p:nvSpPr>
        <p:spPr bwMode="auto">
          <a:xfrm flipH="1">
            <a:off x="7389813" y="5334000"/>
            <a:ext cx="990600" cy="914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48498" name="Rectangle 18"/>
          <p:cNvSpPr>
            <a:spLocks noGrp="1" noChangeArrowheads="1"/>
          </p:cNvSpPr>
          <p:nvPr>
            <p:ph type="title"/>
          </p:nvPr>
        </p:nvSpPr>
        <p:spPr>
          <a:xfrm>
            <a:off x="1905000" y="341312"/>
            <a:ext cx="6997700" cy="573088"/>
          </a:xfrm>
        </p:spPr>
        <p:txBody>
          <a:bodyPr/>
          <a:lstStyle/>
          <a:p>
            <a:r>
              <a:rPr lang="en-US" dirty="0"/>
              <a:t>Turning C/C++ into Object Code</a:t>
            </a:r>
          </a:p>
        </p:txBody>
      </p:sp>
      <p:sp>
        <p:nvSpPr>
          <p:cNvPr id="148499" name="Rectangle 19"/>
          <p:cNvSpPr>
            <a:spLocks noGrp="1" noChangeArrowheads="1"/>
          </p:cNvSpPr>
          <p:nvPr>
            <p:ph type="body" idx="1"/>
          </p:nvPr>
        </p:nvSpPr>
        <p:spPr>
          <a:xfrm>
            <a:off x="1814514" y="990601"/>
            <a:ext cx="8307387" cy="1463675"/>
          </a:xfrm>
        </p:spPr>
        <p:txBody>
          <a:bodyPr/>
          <a:lstStyle/>
          <a:p>
            <a:pPr marL="560388" lvl="1" indent="-222250" defTabSz="895350">
              <a:tabLst>
                <a:tab pos="2286000" algn="l"/>
                <a:tab pos="3543300" algn="l"/>
              </a:tabLst>
            </a:pPr>
            <a:r>
              <a:rPr lang="en-US" dirty="0"/>
              <a:t>Code in files  </a:t>
            </a:r>
            <a:r>
              <a:rPr lang="en-US" b="1" dirty="0">
                <a:latin typeface="Courier New" pitchFamily="49" charset="0"/>
              </a:rPr>
              <a:t>p1.cpp p2.c</a:t>
            </a:r>
            <a:endParaRPr lang="en-US" b="1" dirty="0">
              <a:latin typeface="Courier" pitchFamily="49" charset="0"/>
            </a:endParaRPr>
          </a:p>
          <a:p>
            <a:pPr marL="560388" lvl="1" indent="-222250" defTabSz="895350">
              <a:tabLst>
                <a:tab pos="2286000" algn="l"/>
                <a:tab pos="3543300" algn="l"/>
              </a:tabLst>
            </a:pPr>
            <a:r>
              <a:rPr lang="en-US" dirty="0"/>
              <a:t>Compile with command:  </a:t>
            </a:r>
            <a:r>
              <a:rPr lang="en-US" b="1" dirty="0" err="1">
                <a:latin typeface="Courier New" pitchFamily="49" charset="0"/>
              </a:rPr>
              <a:t>c++</a:t>
            </a:r>
            <a:r>
              <a:rPr lang="en-US" b="1" dirty="0">
                <a:latin typeface="Courier New" pitchFamily="49" charset="0"/>
              </a:rPr>
              <a:t> pp1.cpp p2.c -o p</a:t>
            </a:r>
            <a:endParaRPr lang="en-US" b="1" dirty="0">
              <a:latin typeface="Courier" pitchFamily="49" charset="0"/>
            </a:endParaRPr>
          </a:p>
          <a:p>
            <a:pPr marL="839788" lvl="2" indent="-165100" defTabSz="895350">
              <a:tabLst>
                <a:tab pos="2286000" algn="l"/>
                <a:tab pos="3543300" algn="l"/>
              </a:tabLst>
            </a:pPr>
            <a:r>
              <a:rPr lang="en-US" dirty="0"/>
              <a:t>There are often additional arguments such as –O3, -</a:t>
            </a:r>
            <a:r>
              <a:rPr lang="en-US" dirty="0" err="1"/>
              <a:t>pg</a:t>
            </a:r>
            <a:r>
              <a:rPr lang="en-US" dirty="0"/>
              <a:t>, -g… </a:t>
            </a:r>
          </a:p>
          <a:p>
            <a:pPr marL="839788" lvl="2" indent="-165100" defTabSz="895350">
              <a:tabLst>
                <a:tab pos="2286000" algn="l"/>
                <a:tab pos="3543300" algn="l"/>
              </a:tabLst>
            </a:pPr>
            <a:r>
              <a:rPr lang="en-US" dirty="0"/>
              <a:t>Put resulting binary in file 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</a:rPr>
              <a:t>p</a:t>
            </a:r>
            <a:endParaRPr lang="en-US" b="1" dirty="0"/>
          </a:p>
        </p:txBody>
      </p: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434976"/>
            <a:ext cx="6845300" cy="555625"/>
          </a:xfrm>
          <a:noFill/>
          <a:ln/>
          <a:effectLst/>
        </p:spPr>
        <p:txBody>
          <a:bodyPr/>
          <a:lstStyle/>
          <a:p>
            <a:r>
              <a:rPr lang="en-US"/>
              <a:t>Compiling Into Assembly</a:t>
            </a:r>
          </a:p>
        </p:txBody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946150"/>
            <a:ext cx="2438400" cy="363538"/>
          </a:xfrm>
          <a:noFill/>
          <a:ln/>
        </p:spPr>
        <p:txBody>
          <a:bodyPr vert="horz" wrap="square" lIns="90487" tIns="44450" rIns="90487" bIns="44450" numCol="1" anchor="t" anchorCtr="0" compatLnSpc="1">
            <a:prstTxWarp prst="textNoShape">
              <a:avLst/>
            </a:prstTxWarp>
          </a:bodyPr>
          <a:lstStyle/>
          <a:p>
            <a:pPr>
              <a:buNone/>
            </a:pPr>
            <a:r>
              <a:rPr lang="en-US" dirty="0"/>
              <a:t>C/C++ Code (</a:t>
            </a:r>
            <a:r>
              <a:rPr lang="en-US" dirty="0" err="1"/>
              <a:t>sum.c</a:t>
            </a:r>
            <a:r>
              <a:rPr lang="en-US" dirty="0"/>
              <a:t>)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149508" name="Rectangle 4"/>
          <p:cNvSpPr>
            <a:spLocks noChangeArrowheads="1"/>
          </p:cNvSpPr>
          <p:nvPr/>
        </p:nvSpPr>
        <p:spPr bwMode="auto">
          <a:xfrm>
            <a:off x="1600200" y="1403350"/>
            <a:ext cx="4343400" cy="230576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long plus(long x, long y);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void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sumstore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(long x, long y,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          long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dest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{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long t = plus(x, y);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dest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= t;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149509" name="Rectangle 5"/>
          <p:cNvSpPr>
            <a:spLocks noChangeArrowheads="1"/>
          </p:cNvSpPr>
          <p:nvPr/>
        </p:nvSpPr>
        <p:spPr bwMode="auto">
          <a:xfrm>
            <a:off x="5943600" y="914400"/>
            <a:ext cx="4114800" cy="4127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/>
          <a:lstStyle/>
          <a:p>
            <a:pPr marL="223838" indent="-223838" defTabSz="895350" eaLnBrk="0" fontAlgn="base" hangingPunct="0">
              <a:spcBef>
                <a:spcPct val="3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Generated x86-64 Assembly</a:t>
            </a:r>
          </a:p>
          <a:p>
            <a:pPr marL="223838" indent="-223838" defTabSz="89535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49510" name="Rectangle 6"/>
          <p:cNvSpPr>
            <a:spLocks noChangeArrowheads="1"/>
          </p:cNvSpPr>
          <p:nvPr/>
        </p:nvSpPr>
        <p:spPr bwMode="auto">
          <a:xfrm>
            <a:off x="6019801" y="1395414"/>
            <a:ext cx="4195763" cy="2028761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sumstore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pushq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rdx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call    plus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, (%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popq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</a:p>
        </p:txBody>
      </p:sp>
      <p:sp>
        <p:nvSpPr>
          <p:cNvPr id="149511" name="Rectangle 7"/>
          <p:cNvSpPr>
            <a:spLocks noChangeArrowheads="1"/>
          </p:cNvSpPr>
          <p:nvPr/>
        </p:nvSpPr>
        <p:spPr bwMode="auto">
          <a:xfrm>
            <a:off x="1978025" y="4230766"/>
            <a:ext cx="7467600" cy="212109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Obtain with command</a:t>
            </a:r>
          </a:p>
          <a:p>
            <a:pPr lvl="1" defTabSz="91440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ourier New" pitchFamily="49" charset="0"/>
              </a:rPr>
              <a:t>C++ </a:t>
            </a:r>
            <a:r>
              <a:rPr lang="en-US" sz="2400" b="1" dirty="0" err="1">
                <a:solidFill>
                  <a:srgbClr val="000000"/>
                </a:solidFill>
                <a:latin typeface="Courier New" pitchFamily="49" charset="0"/>
              </a:rPr>
              <a:t>sum.c</a:t>
            </a:r>
            <a:endParaRPr lang="en-US" sz="2400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Produces file </a:t>
            </a:r>
            <a:r>
              <a:rPr lang="en-US" sz="2400" b="1" dirty="0" err="1">
                <a:solidFill>
                  <a:srgbClr val="000000"/>
                </a:solidFill>
                <a:latin typeface="Courier New" pitchFamily="49" charset="0"/>
              </a:rPr>
              <a:t>sum.s</a:t>
            </a:r>
            <a:endParaRPr lang="en-US" sz="2400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2400" b="1" dirty="0">
              <a:solidFill>
                <a:srgbClr val="FF0000"/>
              </a:solidFill>
              <a:latin typeface="Courier New" pitchFamily="49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14FD46F-9328-47AC-8795-50F2CFD4EE85}"/>
              </a:ext>
            </a:extLst>
          </p:cNvPr>
          <p:cNvSpPr/>
          <p:nvPr/>
        </p:nvSpPr>
        <p:spPr bwMode="auto">
          <a:xfrm>
            <a:off x="1978025" y="2904067"/>
            <a:ext cx="1332442" cy="640370"/>
          </a:xfrm>
          <a:prstGeom prst="ellipse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5CE8FF5-5D51-47DC-A3B4-C5C84ED6FDF8}"/>
              </a:ext>
            </a:extLst>
          </p:cNvPr>
          <p:cNvCxnSpPr>
            <a:cxnSpLocks/>
            <a:stCxn id="2" idx="5"/>
          </p:cNvCxnSpPr>
          <p:nvPr/>
        </p:nvCxnSpPr>
        <p:spPr bwMode="auto">
          <a:xfrm>
            <a:off x="3115335" y="3450657"/>
            <a:ext cx="2904466" cy="900371"/>
          </a:xfrm>
          <a:prstGeom prst="lin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96385B1-A7AE-4680-8BF0-5A962B9972BE}"/>
              </a:ext>
            </a:extLst>
          </p:cNvPr>
          <p:cNvSpPr txBox="1"/>
          <p:nvPr/>
        </p:nvSpPr>
        <p:spPr>
          <a:xfrm>
            <a:off x="6019801" y="4351028"/>
            <a:ext cx="5306453" cy="923330"/>
          </a:xfrm>
          <a:prstGeom prst="rect">
            <a:avLst/>
          </a:prstGeom>
          <a:solidFill>
            <a:srgbClr val="FFFF00"/>
          </a:solidFill>
          <a:ln w="381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This uses the “indirect” addressing mode: </a:t>
            </a:r>
            <a:r>
              <a:rPr lang="en-US" sz="1800" dirty="0" err="1">
                <a:latin typeface="Calibri" pitchFamily="34" charset="0"/>
              </a:rPr>
              <a:t>dest</a:t>
            </a:r>
            <a:r>
              <a:rPr lang="en-US" sz="1800" dirty="0">
                <a:latin typeface="Calibri" pitchFamily="34" charset="0"/>
              </a:rPr>
              <a:t> holds</a:t>
            </a:r>
            <a:br>
              <a:rPr lang="en-US" sz="1800" dirty="0">
                <a:latin typeface="Calibri" pitchFamily="34" charset="0"/>
              </a:rPr>
            </a:br>
            <a:r>
              <a:rPr lang="en-US" sz="1800" dirty="0">
                <a:latin typeface="Calibri" pitchFamily="34" charset="0"/>
              </a:rPr>
              <a:t>a memory address and *</a:t>
            </a:r>
            <a:r>
              <a:rPr lang="en-US" sz="1800" dirty="0" err="1">
                <a:latin typeface="Calibri" pitchFamily="34" charset="0"/>
              </a:rPr>
              <a:t>dest</a:t>
            </a:r>
            <a:r>
              <a:rPr lang="en-US" sz="1800" dirty="0">
                <a:latin typeface="Calibri" pitchFamily="34" charset="0"/>
              </a:rPr>
              <a:t> is a long integer at that</a:t>
            </a:r>
            <a:br>
              <a:rPr lang="en-US" sz="1800" dirty="0">
                <a:latin typeface="Calibri" pitchFamily="34" charset="0"/>
              </a:rPr>
            </a:br>
            <a:r>
              <a:rPr lang="en-US" sz="1800" dirty="0">
                <a:latin typeface="Calibri" pitchFamily="34" charset="0"/>
              </a:rPr>
              <a:t>address.  We are using that location as a variable here!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EE0354A-B771-483D-AB70-F309D1F241A0}"/>
              </a:ext>
            </a:extLst>
          </p:cNvPr>
          <p:cNvSpPr/>
          <p:nvPr/>
        </p:nvSpPr>
        <p:spPr bwMode="auto">
          <a:xfrm>
            <a:off x="8243358" y="2391235"/>
            <a:ext cx="1332442" cy="640370"/>
          </a:xfrm>
          <a:prstGeom prst="ellipse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C2239F-E9F0-4CEF-8FE7-A1DE07362BC8}"/>
              </a:ext>
            </a:extLst>
          </p:cNvPr>
          <p:cNvCxnSpPr>
            <a:cxnSpLocks/>
            <a:stCxn id="13" idx="4"/>
          </p:cNvCxnSpPr>
          <p:nvPr/>
        </p:nvCxnSpPr>
        <p:spPr bwMode="auto">
          <a:xfrm flipH="1">
            <a:off x="8001000" y="3031605"/>
            <a:ext cx="908579" cy="1388391"/>
          </a:xfrm>
          <a:prstGeom prst="line">
            <a:avLst/>
          </a:pr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13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really looks like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876" y="1197679"/>
            <a:ext cx="7896225" cy="5136447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.type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@function</a:t>
            </a:r>
          </a:p>
          <a:p>
            <a:pPr marL="0" indent="0">
              <a:buNone/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.LFB35: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cfi_startproc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pushq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rbx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cfi_def_cfa_offset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16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cfi_offset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3, -16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movq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rdx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rbx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call	plus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movq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rax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(%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rbx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popq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rbx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cfi_def_cfa_offset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8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ret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cfi_endproc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.LFE35: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.size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.-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9669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really looks like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876" y="1197679"/>
            <a:ext cx="7896225" cy="5136447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globl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.type	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@function</a:t>
            </a:r>
          </a:p>
          <a:p>
            <a:pPr marL="0" indent="0">
              <a:buNone/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.LFB35: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cfi_startproc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pushq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rbx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cfi_def_cfa_offset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16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.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cfi_offset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3, -16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movq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rdx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rbx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call	plus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movq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rax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(%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rbx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popq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%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rbx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cfi_def_cfa_offset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8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ret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cfi_endproc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.LFE35: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.size	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.-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sumstore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04543" y="945223"/>
            <a:ext cx="3524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Things that look weird and are preceded by a ‘.’ are generally directives. </a:t>
            </a: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6183814" y="2864743"/>
            <a:ext cx="4195763" cy="2028761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sumstore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pushq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rdx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,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call    plus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, (%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popq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ret</a:t>
            </a:r>
          </a:p>
        </p:txBody>
      </p:sp>
    </p:spTree>
    <p:extLst>
      <p:ext uri="{BB962C8B-B14F-4D97-AF65-F5344CB8AC3E}">
        <p14:creationId xmlns:p14="http://schemas.microsoft.com/office/powerpoint/2010/main" val="133472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493712"/>
            <a:ext cx="8382000" cy="573088"/>
          </a:xfrm>
        </p:spPr>
        <p:txBody>
          <a:bodyPr/>
          <a:lstStyle/>
          <a:p>
            <a:r>
              <a:rPr lang="en-US" dirty="0"/>
              <a:t>Assembly Characteristics: Data Types</a:t>
            </a:r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14514" y="1250950"/>
            <a:ext cx="8548687" cy="5530850"/>
          </a:xfrm>
        </p:spPr>
        <p:txBody>
          <a:bodyPr/>
          <a:lstStyle/>
          <a:p>
            <a:r>
              <a:rPr lang="en-US" dirty="0"/>
              <a:t>“Integer” data of 1, 2, 4, or 8 bytes</a:t>
            </a:r>
          </a:p>
          <a:p>
            <a:pPr lvl="1"/>
            <a:r>
              <a:rPr lang="en-US" dirty="0"/>
              <a:t>Data values</a:t>
            </a:r>
          </a:p>
          <a:p>
            <a:pPr lvl="1"/>
            <a:r>
              <a:rPr lang="en-US" dirty="0"/>
              <a:t>Addresses (</a:t>
            </a:r>
            <a:r>
              <a:rPr lang="en-US" dirty="0" err="1"/>
              <a:t>untyped</a:t>
            </a:r>
            <a:r>
              <a:rPr lang="en-US" dirty="0"/>
              <a:t> pointers)</a:t>
            </a:r>
          </a:p>
          <a:p>
            <a:endParaRPr lang="en-US" dirty="0"/>
          </a:p>
          <a:p>
            <a:r>
              <a:rPr lang="en-US" dirty="0"/>
              <a:t>Floating point data of 4, 8, or 10 bytes</a:t>
            </a:r>
          </a:p>
          <a:p>
            <a:endParaRPr lang="en-US" dirty="0"/>
          </a:p>
          <a:p>
            <a:r>
              <a:rPr lang="en-US" dirty="0"/>
              <a:t>(SIMD vector data types of 8, 16, 32 or 64 bytes)</a:t>
            </a:r>
          </a:p>
          <a:p>
            <a:endParaRPr lang="en-US" dirty="0"/>
          </a:p>
          <a:p>
            <a:r>
              <a:rPr lang="en-US" dirty="0"/>
              <a:t>Code: Byte sequences encoding series of instructions</a:t>
            </a:r>
          </a:p>
          <a:p>
            <a:endParaRPr lang="en-US" dirty="0"/>
          </a:p>
          <a:p>
            <a:r>
              <a:rPr lang="en-US" dirty="0"/>
              <a:t>No aggregate types such as arrays or structures</a:t>
            </a:r>
          </a:p>
          <a:p>
            <a:pPr lvl="1"/>
            <a:r>
              <a:rPr lang="en-US" dirty="0"/>
              <a:t>Just contiguously allocated bytes in memory</a:t>
            </a:r>
          </a:p>
        </p:txBody>
      </p:sp>
    </p:spTree>
    <p:extLst>
      <p:ext uri="{BB962C8B-B14F-4D97-AF65-F5344CB8AC3E}">
        <p14:creationId xmlns:p14="http://schemas.microsoft.com/office/powerpoint/2010/main" val="29339622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493712"/>
            <a:ext cx="8382000" cy="573088"/>
          </a:xfrm>
        </p:spPr>
        <p:txBody>
          <a:bodyPr/>
          <a:lstStyle/>
          <a:p>
            <a:r>
              <a:rPr lang="en-US" dirty="0"/>
              <a:t>Assembly Characteristics: Operations</a:t>
            </a:r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14514" y="1327150"/>
            <a:ext cx="8548687" cy="4921250"/>
          </a:xfrm>
        </p:spPr>
        <p:txBody>
          <a:bodyPr/>
          <a:lstStyle/>
          <a:p>
            <a:r>
              <a:rPr lang="en-US" dirty="0"/>
              <a:t>Transfer data between memory and register</a:t>
            </a:r>
          </a:p>
          <a:p>
            <a:pPr lvl="1"/>
            <a:r>
              <a:rPr lang="en-US" dirty="0"/>
              <a:t>Load data from memory into register</a:t>
            </a:r>
          </a:p>
          <a:p>
            <a:pPr lvl="1"/>
            <a:r>
              <a:rPr lang="en-US" dirty="0"/>
              <a:t>Store register data into memory</a:t>
            </a:r>
          </a:p>
          <a:p>
            <a:endParaRPr lang="en-US" dirty="0"/>
          </a:p>
          <a:p>
            <a:r>
              <a:rPr lang="en-US" dirty="0"/>
              <a:t>Perform arithmetic function on register or memory data</a:t>
            </a:r>
          </a:p>
          <a:p>
            <a:endParaRPr lang="en-US" dirty="0"/>
          </a:p>
          <a:p>
            <a:r>
              <a:rPr lang="en-US" dirty="0"/>
              <a:t>Transfer control</a:t>
            </a:r>
          </a:p>
          <a:p>
            <a:pPr lvl="1"/>
            <a:r>
              <a:rPr lang="en-US" dirty="0"/>
              <a:t>Unconditional jumps to/from procedures</a:t>
            </a:r>
          </a:p>
          <a:p>
            <a:pPr lvl="1"/>
            <a:r>
              <a:rPr lang="en-US" dirty="0"/>
              <a:t>Conditional branches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52965-EEF6-4CC7-80D6-C128E6DFF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Architectures are changing rapidly!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15E6E-1844-4292-8015-7968A596B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As an undergraduate (in the late 1970’s) I programmed a DEC PDP 11/70 computer: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A CPU (~1/2 MIPS), main memory (4MB)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A storage device (8MB rotational magnetic disk), tape drive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I/O devices (mostly a keyboard with a printer).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At that time this cost about $100,000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F77043-A4B9-47C9-9903-03A75A9C2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B05197-644A-4CEC-B92D-AEF574691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2593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2"/>
          <p:cNvSpPr>
            <a:spLocks noChangeArrowheads="1"/>
          </p:cNvSpPr>
          <p:nvPr/>
        </p:nvSpPr>
        <p:spPr bwMode="auto">
          <a:xfrm>
            <a:off x="1866900" y="914400"/>
            <a:ext cx="3009900" cy="4127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/>
          <a:lstStyle/>
          <a:p>
            <a:pPr marL="223838" indent="-223838" defTabSz="895350" eaLnBrk="0" fontAlgn="base" hangingPunct="0">
              <a:spcBef>
                <a:spcPct val="3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Code for </a:t>
            </a:r>
            <a:r>
              <a:rPr lang="en-US" sz="2400" b="1" dirty="0" err="1">
                <a:solidFill>
                  <a:srgbClr val="000000"/>
                </a:solidFill>
                <a:latin typeface="Courier New" pitchFamily="49" charset="0"/>
              </a:rPr>
              <a:t>sumstore</a:t>
            </a: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  <a:p>
            <a:pPr marL="223838" indent="-223838" defTabSz="89535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1555" name="Rectangle 3"/>
          <p:cNvSpPr>
            <a:spLocks noChangeArrowheads="1"/>
          </p:cNvSpPr>
          <p:nvPr/>
        </p:nvSpPr>
        <p:spPr bwMode="auto">
          <a:xfrm>
            <a:off x="1868489" y="1447801"/>
            <a:ext cx="2511425" cy="424475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0x0400595: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0x53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0x48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0x89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0xd3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0xe8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0xf2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0xff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0xff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0xff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0x48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0x89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0x03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0x5b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0xc3</a:t>
            </a:r>
          </a:p>
        </p:txBody>
      </p:sp>
      <p:sp>
        <p:nvSpPr>
          <p:cNvPr id="151556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304800"/>
            <a:ext cx="5524500" cy="573088"/>
          </a:xfrm>
        </p:spPr>
        <p:txBody>
          <a:bodyPr/>
          <a:lstStyle/>
          <a:p>
            <a:r>
              <a:rPr lang="en-US"/>
              <a:t>Object Code</a:t>
            </a:r>
          </a:p>
        </p:txBody>
      </p:sp>
      <p:sp>
        <p:nvSpPr>
          <p:cNvPr id="15155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029200" y="1143000"/>
            <a:ext cx="5486400" cy="5486400"/>
          </a:xfrm>
        </p:spPr>
        <p:txBody>
          <a:bodyPr/>
          <a:lstStyle/>
          <a:p>
            <a:r>
              <a:rPr lang="en-US" dirty="0"/>
              <a:t>Assembler</a:t>
            </a:r>
          </a:p>
          <a:p>
            <a:pPr lvl="1"/>
            <a:r>
              <a:rPr lang="en-US" dirty="0"/>
              <a:t>Translates </a:t>
            </a:r>
            <a:r>
              <a:rPr lang="en-US" dirty="0">
                <a:latin typeface="Courier New" pitchFamily="49" charset="0"/>
              </a:rPr>
              <a:t>.s</a:t>
            </a:r>
            <a:r>
              <a:rPr lang="en-US" dirty="0"/>
              <a:t> into </a:t>
            </a:r>
            <a:r>
              <a:rPr lang="en-US" dirty="0">
                <a:latin typeface="Courier New" pitchFamily="49" charset="0"/>
              </a:rPr>
              <a:t>.o</a:t>
            </a:r>
          </a:p>
          <a:p>
            <a:pPr lvl="1"/>
            <a:r>
              <a:rPr lang="en-US" dirty="0"/>
              <a:t>Binary encoding of each instruction</a:t>
            </a:r>
          </a:p>
          <a:p>
            <a:pPr lvl="1"/>
            <a:r>
              <a:rPr lang="en-US" dirty="0"/>
              <a:t>Nearly-complete image of executable code</a:t>
            </a:r>
          </a:p>
          <a:p>
            <a:pPr lvl="1"/>
            <a:r>
              <a:rPr lang="en-US" dirty="0"/>
              <a:t>Missing linkages between code in different files</a:t>
            </a:r>
          </a:p>
          <a:p>
            <a:r>
              <a:rPr lang="en-US" dirty="0"/>
              <a:t>Linker</a:t>
            </a:r>
          </a:p>
          <a:p>
            <a:pPr lvl="1"/>
            <a:r>
              <a:rPr lang="en-US" dirty="0"/>
              <a:t>Resolves references between files</a:t>
            </a:r>
          </a:p>
          <a:p>
            <a:pPr lvl="1"/>
            <a:r>
              <a:rPr lang="en-US" dirty="0"/>
              <a:t>Combines with static run-time libraries</a:t>
            </a:r>
          </a:p>
          <a:p>
            <a:pPr lvl="2"/>
            <a:r>
              <a:rPr lang="en-US" dirty="0"/>
              <a:t>e.g., code for </a:t>
            </a:r>
            <a:r>
              <a:rPr lang="en-US" b="1" dirty="0" err="1">
                <a:solidFill>
                  <a:schemeClr val="tx1"/>
                </a:solidFill>
                <a:latin typeface="Courier New" pitchFamily="49" charset="0"/>
              </a:rPr>
              <a:t>malloc</a:t>
            </a:r>
            <a:r>
              <a:rPr lang="en-US" b="1" dirty="0"/>
              <a:t>, </a:t>
            </a:r>
            <a:r>
              <a:rPr lang="en-US" b="1" dirty="0" err="1">
                <a:solidFill>
                  <a:schemeClr val="tx1"/>
                </a:solidFill>
                <a:latin typeface="Courier New" pitchFamily="49" charset="0"/>
              </a:rPr>
              <a:t>printf</a:t>
            </a:r>
            <a:endParaRPr lang="en-US" b="1" dirty="0">
              <a:solidFill>
                <a:schemeClr val="tx1"/>
              </a:solidFill>
              <a:latin typeface="Courier New" pitchFamily="49" charset="0"/>
            </a:endParaRPr>
          </a:p>
          <a:p>
            <a:pPr lvl="1"/>
            <a:r>
              <a:rPr lang="en-US" dirty="0"/>
              <a:t>Some libraries are </a:t>
            </a:r>
            <a:r>
              <a:rPr lang="en-US" i="1" dirty="0"/>
              <a:t>dynamically linked</a:t>
            </a:r>
          </a:p>
          <a:p>
            <a:pPr lvl="2"/>
            <a:r>
              <a:rPr lang="en-US" dirty="0"/>
              <a:t>Linking occurs when program begins execution</a:t>
            </a:r>
          </a:p>
        </p:txBody>
      </p:sp>
      <p:sp>
        <p:nvSpPr>
          <p:cNvPr id="151558" name="Text Box 6"/>
          <p:cNvSpPr txBox="1">
            <a:spLocks noChangeArrowheads="1"/>
          </p:cNvSpPr>
          <p:nvPr/>
        </p:nvSpPr>
        <p:spPr bwMode="auto">
          <a:xfrm>
            <a:off x="2819400" y="4038600"/>
            <a:ext cx="2362200" cy="1905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/>
          <a:lstStyle/>
          <a:p>
            <a:pPr marL="560388" lvl="1" indent="-222250" defTabSz="895350" eaLnBrk="0" fontAlgn="base" hangingPunct="0">
              <a:spcBef>
                <a:spcPct val="3000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solidFill>
                  <a:srgbClr val="C00000"/>
                </a:solidFill>
                <a:latin typeface="Calibri" pitchFamily="34" charset="0"/>
              </a:rPr>
              <a:t>Total of 14 bytes</a:t>
            </a:r>
          </a:p>
          <a:p>
            <a:pPr marL="560388" lvl="1" indent="-222250" defTabSz="895350" eaLnBrk="0" fontAlgn="base" hangingPunct="0">
              <a:spcBef>
                <a:spcPct val="3000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solidFill>
                  <a:srgbClr val="C00000"/>
                </a:solidFill>
                <a:latin typeface="Calibri" pitchFamily="34" charset="0"/>
              </a:rPr>
              <a:t>Each instruction 1, 3, or 5 bytes</a:t>
            </a:r>
          </a:p>
          <a:p>
            <a:pPr marL="560388" lvl="1" indent="-222250" defTabSz="895350" eaLnBrk="0" fontAlgn="base" hangingPunct="0">
              <a:spcBef>
                <a:spcPct val="3000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solidFill>
                  <a:srgbClr val="C00000"/>
                </a:solidFill>
                <a:latin typeface="Calibri" pitchFamily="34" charset="0"/>
              </a:rPr>
              <a:t>Starts at address </a:t>
            </a:r>
            <a:r>
              <a:rPr lang="en-US" b="1" dirty="0">
                <a:solidFill>
                  <a:srgbClr val="C00000"/>
                </a:solidFill>
                <a:latin typeface="Courier New" pitchFamily="49" charset="0"/>
              </a:rPr>
              <a:t>0x0400595</a:t>
            </a:r>
          </a:p>
        </p:txBody>
      </p:sp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057400" y="304800"/>
            <a:ext cx="7264400" cy="573088"/>
          </a:xfrm>
        </p:spPr>
        <p:txBody>
          <a:bodyPr/>
          <a:lstStyle/>
          <a:p>
            <a:r>
              <a:rPr lang="en-US"/>
              <a:t>Machine Instruction Example</a:t>
            </a:r>
          </a:p>
        </p:txBody>
      </p:sp>
      <p:sp>
        <p:nvSpPr>
          <p:cNvPr id="152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0" y="838200"/>
            <a:ext cx="4572000" cy="5791200"/>
          </a:xfrm>
        </p:spPr>
        <p:txBody>
          <a:bodyPr/>
          <a:lstStyle/>
          <a:p>
            <a:pPr marL="223838" indent="-223838" defTabSz="895350">
              <a:tabLst>
                <a:tab pos="1603375" algn="l"/>
                <a:tab pos="2514600" algn="l"/>
              </a:tabLst>
            </a:pPr>
            <a:r>
              <a:rPr lang="en-US" dirty="0"/>
              <a:t>C Code</a:t>
            </a:r>
          </a:p>
          <a:p>
            <a:pPr marL="560388" lvl="1" indent="-222250" defTabSz="895350">
              <a:tabLst>
                <a:tab pos="1603375" algn="l"/>
                <a:tab pos="2514600" algn="l"/>
              </a:tabLst>
            </a:pPr>
            <a:r>
              <a:rPr lang="en-US" dirty="0"/>
              <a:t>Store value </a:t>
            </a:r>
            <a:r>
              <a:rPr lang="en-US" b="1" dirty="0">
                <a:latin typeface="Courier New"/>
                <a:cs typeface="Courier New"/>
              </a:rPr>
              <a:t>t</a:t>
            </a:r>
            <a:r>
              <a:rPr lang="en-US" dirty="0"/>
              <a:t> where designated by </a:t>
            </a:r>
            <a:r>
              <a:rPr lang="en-US" b="1" dirty="0" err="1">
                <a:latin typeface="Courier New"/>
                <a:cs typeface="Courier New"/>
              </a:rPr>
              <a:t>dest</a:t>
            </a:r>
            <a:endParaRPr lang="en-US" b="1" dirty="0">
              <a:latin typeface="Courier New"/>
              <a:cs typeface="Courier New"/>
            </a:endParaRPr>
          </a:p>
          <a:p>
            <a:pPr marL="223838" indent="-223838" defTabSz="895350">
              <a:tabLst>
                <a:tab pos="1603375" algn="l"/>
                <a:tab pos="2514600" algn="l"/>
              </a:tabLst>
            </a:pPr>
            <a:r>
              <a:rPr lang="en-US" dirty="0"/>
              <a:t>Assembly</a:t>
            </a:r>
          </a:p>
          <a:p>
            <a:pPr marL="560388" lvl="1" indent="-222250" defTabSz="895350">
              <a:tabLst>
                <a:tab pos="1603375" algn="l"/>
                <a:tab pos="2514600" algn="l"/>
              </a:tabLst>
            </a:pPr>
            <a:r>
              <a:rPr lang="en-US" dirty="0"/>
              <a:t>Move 8-byte value to memory</a:t>
            </a:r>
          </a:p>
          <a:p>
            <a:pPr marL="839788" lvl="2" indent="-165100" defTabSz="895350">
              <a:tabLst>
                <a:tab pos="1603375" algn="l"/>
                <a:tab pos="2514600" algn="l"/>
              </a:tabLst>
            </a:pPr>
            <a:r>
              <a:rPr lang="en-US" dirty="0"/>
              <a:t>Quad words in x86-64 parlance</a:t>
            </a:r>
          </a:p>
          <a:p>
            <a:pPr marL="560388" lvl="1" indent="-222250" defTabSz="895350">
              <a:tabLst>
                <a:tab pos="1603375" algn="l"/>
                <a:tab pos="2514600" algn="l"/>
              </a:tabLst>
            </a:pPr>
            <a:r>
              <a:rPr lang="en-US" dirty="0"/>
              <a:t>Operands:</a:t>
            </a:r>
          </a:p>
          <a:p>
            <a:pPr marL="839788" lvl="2" indent="-165100" defTabSz="895350">
              <a:buNone/>
              <a:tabLst>
                <a:tab pos="1603375" algn="l"/>
                <a:tab pos="2514600" algn="l"/>
              </a:tabLst>
            </a:pPr>
            <a:r>
              <a:rPr lang="en-US" b="1" dirty="0">
                <a:latin typeface="Courier New" pitchFamily="49" charset="0"/>
              </a:rPr>
              <a:t>t</a:t>
            </a:r>
            <a:r>
              <a:rPr lang="en-US" b="1" dirty="0"/>
              <a:t>:	</a:t>
            </a:r>
            <a:r>
              <a:rPr lang="en-US" dirty="0"/>
              <a:t>Register	</a:t>
            </a:r>
            <a:r>
              <a:rPr lang="en-US" b="1" dirty="0">
                <a:latin typeface="Courier New" pitchFamily="49" charset="0"/>
              </a:rPr>
              <a:t>%</a:t>
            </a:r>
            <a:r>
              <a:rPr lang="en-US" b="1" dirty="0" err="1">
                <a:latin typeface="Courier New" pitchFamily="49" charset="0"/>
              </a:rPr>
              <a:t>rax</a:t>
            </a:r>
            <a:endParaRPr lang="en-US" b="1" dirty="0">
              <a:latin typeface="Courier New" pitchFamily="49" charset="0"/>
            </a:endParaRPr>
          </a:p>
          <a:p>
            <a:pPr marL="839788" lvl="2" indent="-165100" defTabSz="895350">
              <a:buNone/>
              <a:tabLst>
                <a:tab pos="1603375" algn="l"/>
                <a:tab pos="2514600" algn="l"/>
              </a:tabLst>
            </a:pPr>
            <a:r>
              <a:rPr lang="en-US" b="1" dirty="0" err="1">
                <a:latin typeface="Courier New" pitchFamily="49" charset="0"/>
              </a:rPr>
              <a:t>dest</a:t>
            </a:r>
            <a:r>
              <a:rPr lang="en-US" b="1" dirty="0"/>
              <a:t>:</a:t>
            </a:r>
            <a:r>
              <a:rPr lang="en-US" dirty="0"/>
              <a:t>	Register	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</a:rPr>
              <a:t>%</a:t>
            </a:r>
            <a:r>
              <a:rPr lang="en-US" b="1" dirty="0" err="1">
                <a:solidFill>
                  <a:schemeClr val="tx1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chemeClr val="tx1"/>
              </a:solidFill>
              <a:latin typeface="Courier New" pitchFamily="49" charset="0"/>
            </a:endParaRPr>
          </a:p>
          <a:p>
            <a:pPr marL="839788" lvl="2" indent="-165100" defTabSz="895350">
              <a:buNone/>
              <a:tabLst>
                <a:tab pos="1603375" algn="l"/>
                <a:tab pos="2514600" algn="l"/>
              </a:tabLst>
            </a:pPr>
            <a:r>
              <a:rPr lang="en-US" b="1" dirty="0">
                <a:latin typeface="Courier New" pitchFamily="49" charset="0"/>
              </a:rPr>
              <a:t>*</a:t>
            </a:r>
            <a:r>
              <a:rPr lang="en-US" b="1" dirty="0" err="1">
                <a:latin typeface="Courier New" pitchFamily="49" charset="0"/>
              </a:rPr>
              <a:t>dest</a:t>
            </a:r>
            <a:r>
              <a:rPr lang="en-US" b="1" dirty="0"/>
              <a:t>:</a:t>
            </a:r>
            <a:r>
              <a:rPr lang="en-US" dirty="0"/>
              <a:t> 	Memory	</a:t>
            </a:r>
            <a:r>
              <a:rPr lang="en-US" b="1" dirty="0"/>
              <a:t>M[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</a:rPr>
              <a:t>%</a:t>
            </a:r>
            <a:r>
              <a:rPr lang="en-US" b="1" dirty="0" err="1">
                <a:solidFill>
                  <a:schemeClr val="tx1"/>
                </a:solidFill>
                <a:latin typeface="Courier New" pitchFamily="49" charset="0"/>
              </a:rPr>
              <a:t>rbx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</a:rPr>
              <a:t>]</a:t>
            </a:r>
            <a:endParaRPr lang="en-US" b="1" dirty="0"/>
          </a:p>
          <a:p>
            <a:pPr marL="223838" indent="-223838" defTabSz="895350">
              <a:tabLst>
                <a:tab pos="1603375" algn="l"/>
                <a:tab pos="2514600" algn="l"/>
              </a:tabLst>
            </a:pPr>
            <a:r>
              <a:rPr lang="en-US" dirty="0"/>
              <a:t>Object Code</a:t>
            </a:r>
          </a:p>
          <a:p>
            <a:pPr marL="560388" lvl="1" indent="-222250" defTabSz="895350">
              <a:tabLst>
                <a:tab pos="1603375" algn="l"/>
                <a:tab pos="2514600" algn="l"/>
              </a:tabLst>
            </a:pPr>
            <a:r>
              <a:rPr lang="en-US" dirty="0"/>
              <a:t>3-byte instruction</a:t>
            </a:r>
          </a:p>
          <a:p>
            <a:pPr marL="560388" lvl="1" indent="-222250" defTabSz="895350">
              <a:tabLst>
                <a:tab pos="1603375" algn="l"/>
                <a:tab pos="2514600" algn="l"/>
              </a:tabLst>
            </a:pPr>
            <a:r>
              <a:rPr lang="en-US" dirty="0"/>
              <a:t>Stored at address </a:t>
            </a:r>
            <a:r>
              <a:rPr lang="en-US" b="1" dirty="0">
                <a:latin typeface="Courier New" pitchFamily="49" charset="0"/>
              </a:rPr>
              <a:t>0x40059e</a:t>
            </a:r>
          </a:p>
        </p:txBody>
      </p:sp>
      <p:sp>
        <p:nvSpPr>
          <p:cNvPr id="152580" name="Rectangle 4"/>
          <p:cNvSpPr>
            <a:spLocks noChangeArrowheads="1"/>
          </p:cNvSpPr>
          <p:nvPr/>
        </p:nvSpPr>
        <p:spPr bwMode="auto">
          <a:xfrm>
            <a:off x="2057401" y="1143000"/>
            <a:ext cx="3883025" cy="37623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*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dest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= t;</a:t>
            </a:r>
          </a:p>
        </p:txBody>
      </p:sp>
      <p:sp>
        <p:nvSpPr>
          <p:cNvPr id="152581" name="Rectangle 5"/>
          <p:cNvSpPr>
            <a:spLocks noChangeArrowheads="1"/>
          </p:cNvSpPr>
          <p:nvPr/>
        </p:nvSpPr>
        <p:spPr bwMode="auto">
          <a:xfrm>
            <a:off x="2057400" y="2286000"/>
            <a:ext cx="3886200" cy="37623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549400" algn="l"/>
              </a:tabLst>
            </a:pP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movq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, (%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</p:txBody>
      </p:sp>
      <p:sp>
        <p:nvSpPr>
          <p:cNvPr id="152582" name="Rectangle 6"/>
          <p:cNvSpPr>
            <a:spLocks noChangeArrowheads="1"/>
          </p:cNvSpPr>
          <p:nvPr/>
        </p:nvSpPr>
        <p:spPr bwMode="auto">
          <a:xfrm>
            <a:off x="2054225" y="4912519"/>
            <a:ext cx="3886200" cy="37623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2921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0x40059e:  48 89 03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ChangeArrowheads="1"/>
          </p:cNvSpPr>
          <p:nvPr/>
        </p:nvSpPr>
        <p:spPr bwMode="auto">
          <a:xfrm>
            <a:off x="2425700" y="1035050"/>
            <a:ext cx="2603500" cy="4127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/>
          <a:lstStyle/>
          <a:p>
            <a:pPr marL="223838" indent="-223838" defTabSz="895350" eaLnBrk="0" fontAlgn="base" hangingPunct="0">
              <a:spcBef>
                <a:spcPct val="3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  <a:latin typeface="Calibri" pitchFamily="34" charset="0"/>
              </a:rPr>
              <a:t>Disassembled</a:t>
            </a:r>
          </a:p>
          <a:p>
            <a:pPr marL="223838" indent="-223838" defTabSz="89535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53604" name="Rectangle 4"/>
          <p:cNvSpPr>
            <a:spLocks noGrp="1" noChangeArrowheads="1"/>
          </p:cNvSpPr>
          <p:nvPr>
            <p:ph type="title"/>
          </p:nvPr>
        </p:nvSpPr>
        <p:spPr>
          <a:xfrm>
            <a:off x="1905000" y="381000"/>
            <a:ext cx="6819900" cy="573088"/>
          </a:xfrm>
        </p:spPr>
        <p:txBody>
          <a:bodyPr/>
          <a:lstStyle/>
          <a:p>
            <a:r>
              <a:rPr lang="en-US"/>
              <a:t>Disassembling Object Code</a:t>
            </a:r>
          </a:p>
        </p:txBody>
      </p:sp>
      <p:sp>
        <p:nvSpPr>
          <p:cNvPr id="15360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981200" y="4114800"/>
            <a:ext cx="8140700" cy="2249488"/>
          </a:xfrm>
        </p:spPr>
        <p:txBody>
          <a:bodyPr/>
          <a:lstStyle/>
          <a:p>
            <a:r>
              <a:rPr lang="en-US" dirty="0" err="1"/>
              <a:t>Disassembler</a:t>
            </a:r>
            <a:endParaRPr lang="en-US" dirty="0"/>
          </a:p>
          <a:p>
            <a:pPr lvl="1">
              <a:buFont typeface="Wingdings" pitchFamily="2" charset="2"/>
              <a:buNone/>
            </a:pPr>
            <a:r>
              <a:rPr lang="en-US" b="1" dirty="0" err="1">
                <a:latin typeface="Courier New" pitchFamily="49" charset="0"/>
              </a:rPr>
              <a:t>objdump</a:t>
            </a:r>
            <a:r>
              <a:rPr lang="en-US" b="1" dirty="0">
                <a:latin typeface="Courier New" pitchFamily="49" charset="0"/>
              </a:rPr>
              <a:t> –d sum</a:t>
            </a:r>
          </a:p>
          <a:p>
            <a:pPr lvl="1"/>
            <a:r>
              <a:rPr lang="en-US" dirty="0"/>
              <a:t>Useful tool for examining object code</a:t>
            </a:r>
          </a:p>
          <a:p>
            <a:pPr lvl="1"/>
            <a:r>
              <a:rPr lang="en-US" dirty="0"/>
              <a:t>Analyzes bit pattern of series of instructions</a:t>
            </a:r>
          </a:p>
          <a:p>
            <a:pPr lvl="1"/>
            <a:r>
              <a:rPr lang="en-US" dirty="0"/>
              <a:t>Produces approximate rendition of assembly code</a:t>
            </a:r>
          </a:p>
          <a:p>
            <a:pPr lvl="1"/>
            <a:r>
              <a:rPr lang="en-US" dirty="0"/>
              <a:t>Can be run on either </a:t>
            </a:r>
            <a:r>
              <a:rPr lang="en-US" dirty="0" err="1">
                <a:latin typeface="Courier New" pitchFamily="49" charset="0"/>
              </a:rPr>
              <a:t>a.out</a:t>
            </a:r>
            <a:r>
              <a:rPr lang="en-US" dirty="0"/>
              <a:t> (complete executable) or </a:t>
            </a:r>
            <a:r>
              <a:rPr lang="en-US" dirty="0">
                <a:latin typeface="Courier New" pitchFamily="49" charset="0"/>
              </a:rPr>
              <a:t>.o</a:t>
            </a:r>
            <a:r>
              <a:rPr lang="en-US" dirty="0"/>
              <a:t> file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628900" y="1628840"/>
            <a:ext cx="7493000" cy="2028761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0000000000400595 &lt;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sumstore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&gt;: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400595:  53               push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400596:  48 89 d3      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mov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rdx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,%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400599:  e8 f2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ff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ff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ff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callq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400590 &lt;plus&gt;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40059e:  48 89 03      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mov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rax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,(%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4005a1:  5b               pop    %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rbx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4005a2:  c3              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retq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</p:txBody>
      </p:sp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821114" y="914400"/>
            <a:ext cx="6846887" cy="2819400"/>
            <a:chOff x="2297113" y="914400"/>
            <a:chExt cx="6846887" cy="2819400"/>
          </a:xfrm>
        </p:grpSpPr>
        <p:sp>
          <p:nvSpPr>
            <p:cNvPr id="154626" name="Rectangle 2"/>
            <p:cNvSpPr>
              <a:spLocks noChangeArrowheads="1"/>
            </p:cNvSpPr>
            <p:nvPr/>
          </p:nvSpPr>
          <p:spPr bwMode="auto">
            <a:xfrm>
              <a:off x="4191000" y="914400"/>
              <a:ext cx="2603500" cy="4127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90487" tIns="44450" rIns="90487" bIns="44450"/>
            <a:lstStyle/>
            <a:p>
              <a:pPr marL="223838" indent="-223838" defTabSz="895350" eaLnBrk="0" fontAlgn="base" hangingPunct="0">
                <a:spcBef>
                  <a:spcPct val="30000"/>
                </a:spcBef>
                <a:spcAft>
                  <a:spcPct val="0"/>
                </a:spcAft>
              </a:pPr>
              <a:r>
                <a:rPr lang="en-US" sz="2400" b="1" dirty="0">
                  <a:solidFill>
                    <a:srgbClr val="000000"/>
                  </a:solidFill>
                  <a:latin typeface="Calibri" pitchFamily="34" charset="0"/>
                </a:rPr>
                <a:t>Disassembled</a:t>
              </a:r>
            </a:p>
            <a:p>
              <a:pPr marL="223838" indent="-223838" defTabSz="89535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="1" dirty="0">
                <a:solidFill>
                  <a:srgbClr val="000000"/>
                </a:solidFill>
                <a:latin typeface="Calibri" pitchFamily="34" charset="0"/>
              </a:endParaRPr>
            </a:p>
          </p:txBody>
        </p:sp>
        <p:sp>
          <p:nvSpPr>
            <p:cNvPr id="154627" name="Rectangle 3"/>
            <p:cNvSpPr>
              <a:spLocks noChangeArrowheads="1"/>
            </p:cNvSpPr>
            <p:nvPr/>
          </p:nvSpPr>
          <p:spPr bwMode="auto">
            <a:xfrm>
              <a:off x="2297113" y="1705039"/>
              <a:ext cx="6846887" cy="2028761"/>
            </a:xfrm>
            <a:prstGeom prst="rect">
              <a:avLst/>
            </a:prstGeom>
            <a:solidFill>
              <a:srgbClr val="F6F5BD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lIns="90487" tIns="44450" rIns="90487" bIns="44450"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57200" algn="l"/>
                  <a:tab pos="1485900" algn="l"/>
                </a:tabLs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Dump of assembler code for function 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sumstore</a:t>
              </a: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: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57200" algn="l"/>
                  <a:tab pos="1485900" algn="l"/>
                </a:tabLs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0x0000000000400595 &lt;+0&gt;: push   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rbx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57200" algn="l"/>
                  <a:tab pos="1485900" algn="l"/>
                </a:tabLs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0x0000000000400596 &lt;+1&gt;: 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mov</a:t>
              </a: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   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rdx</a:t>
              </a: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,%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rbx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57200" algn="l"/>
                  <a:tab pos="1485900" algn="l"/>
                </a:tabLs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0x0000000000400599 &lt;+4&gt;: 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callq</a:t>
              </a: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 0x400590 &lt;plus&gt;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57200" algn="l"/>
                  <a:tab pos="1485900" algn="l"/>
                </a:tabLs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0x000000000040059e &lt;+9&gt;: 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mov</a:t>
              </a: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   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rax</a:t>
              </a: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,(%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rbx</a:t>
              </a: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)</a:t>
              </a: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57200" algn="l"/>
                  <a:tab pos="1485900" algn="l"/>
                </a:tabLs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0x00000000004005a1 &lt;+12&gt;:pop    %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rbx</a:t>
              </a:r>
              <a:endParaRPr lang="en-US" b="1" dirty="0">
                <a:solidFill>
                  <a:srgbClr val="000000"/>
                </a:solidFill>
                <a:latin typeface="Courier New" pitchFamily="49" charset="0"/>
              </a:endParaRPr>
            </a:p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57200" algn="l"/>
                  <a:tab pos="1485900" algn="l"/>
                </a:tabLst>
              </a:pP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0x00000000004005a2 &lt;+13&gt;:</a:t>
              </a:r>
              <a:r>
                <a:rPr lang="en-US" b="1" dirty="0" err="1">
                  <a:solidFill>
                    <a:srgbClr val="000000"/>
                  </a:solidFill>
                  <a:latin typeface="Courier New" pitchFamily="49" charset="0"/>
                </a:rPr>
                <a:t>retq</a:t>
              </a:r>
              <a:r>
                <a:rPr lang="en-US" b="1" dirty="0">
                  <a:solidFill>
                    <a:srgbClr val="000000"/>
                  </a:solidFill>
                  <a:latin typeface="Courier New" pitchFamily="49" charset="0"/>
                </a:rPr>
                <a:t> </a:t>
              </a:r>
              <a:endParaRPr lang="en-US" b="1" i="1" dirty="0">
                <a:solidFill>
                  <a:srgbClr val="000000"/>
                </a:solidFill>
                <a:latin typeface="Courier New" pitchFamily="49" charset="0"/>
              </a:endParaRPr>
            </a:p>
          </p:txBody>
        </p:sp>
      </p:grpSp>
      <p:sp>
        <p:nvSpPr>
          <p:cNvPr id="154628" name="Rectangle 4"/>
          <p:cNvSpPr>
            <a:spLocks noGrp="1" noChangeArrowheads="1"/>
          </p:cNvSpPr>
          <p:nvPr>
            <p:ph type="title"/>
          </p:nvPr>
        </p:nvSpPr>
        <p:spPr>
          <a:xfrm>
            <a:off x="2057400" y="417512"/>
            <a:ext cx="6248400" cy="573088"/>
          </a:xfrm>
        </p:spPr>
        <p:txBody>
          <a:bodyPr/>
          <a:lstStyle/>
          <a:p>
            <a:r>
              <a:rPr lang="en-US"/>
              <a:t>Alternate Disassembly</a:t>
            </a:r>
          </a:p>
        </p:txBody>
      </p:sp>
      <p:sp>
        <p:nvSpPr>
          <p:cNvPr id="154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821114" y="4195764"/>
            <a:ext cx="6300787" cy="2249487"/>
          </a:xfrm>
        </p:spPr>
        <p:txBody>
          <a:bodyPr/>
          <a:lstStyle/>
          <a:p>
            <a:r>
              <a:rPr lang="en-US" dirty="0"/>
              <a:t>Within </a:t>
            </a:r>
            <a:r>
              <a:rPr lang="en-US" dirty="0" err="1"/>
              <a:t>gdb</a:t>
            </a:r>
            <a:r>
              <a:rPr lang="en-US" dirty="0"/>
              <a:t> Debugger</a:t>
            </a:r>
          </a:p>
          <a:p>
            <a:pPr lvl="1"/>
            <a:r>
              <a:rPr lang="en-US" dirty="0"/>
              <a:t>Disassemble procedure</a:t>
            </a:r>
          </a:p>
          <a:p>
            <a:pPr lvl="1">
              <a:buFont typeface="Wingdings" pitchFamily="2" charset="2"/>
              <a:buNone/>
            </a:pPr>
            <a:r>
              <a:rPr lang="en-US" b="1" dirty="0" err="1">
                <a:latin typeface="Courier New" pitchFamily="49" charset="0"/>
              </a:rPr>
              <a:t>gdb</a:t>
            </a:r>
            <a:r>
              <a:rPr lang="en-US" b="1" dirty="0">
                <a:latin typeface="Courier New" pitchFamily="49" charset="0"/>
              </a:rPr>
              <a:t> sum</a:t>
            </a:r>
          </a:p>
          <a:p>
            <a:pPr lvl="1">
              <a:buFont typeface="Wingdings" pitchFamily="2" charset="2"/>
              <a:buNone/>
            </a:pPr>
            <a:r>
              <a:rPr lang="en-US" b="1" dirty="0">
                <a:latin typeface="Courier New" pitchFamily="49" charset="0"/>
              </a:rPr>
              <a:t>disassemble </a:t>
            </a:r>
            <a:r>
              <a:rPr lang="en-US" b="1" dirty="0" err="1">
                <a:latin typeface="Courier New" pitchFamily="49" charset="0"/>
              </a:rPr>
              <a:t>sumstore</a:t>
            </a:r>
            <a:endParaRPr lang="en-US" b="1" dirty="0">
              <a:latin typeface="Courier New" pitchFamily="49" charset="0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048472"/>
      </p:ext>
    </p:extLst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86E49-98C0-4D46-8712-B7101FE4F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1D6BB-4EEE-40F1-B1FD-D6C91B52A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167" y="2054927"/>
            <a:ext cx="11429952" cy="4279197"/>
          </a:xfrm>
        </p:spPr>
        <p:txBody>
          <a:bodyPr/>
          <a:lstStyle/>
          <a:p>
            <a:r>
              <a:rPr lang="en-US" dirty="0"/>
              <a:t>Disassembly is useful when debugging but prohibited in many situations.  </a:t>
            </a:r>
            <a:br>
              <a:rPr lang="en-US" dirty="0"/>
            </a:br>
            <a:r>
              <a:rPr lang="en-US" dirty="0"/>
              <a:t>A common and valid use is to understand what caused your own code</a:t>
            </a:r>
            <a:br>
              <a:rPr lang="en-US" dirty="0"/>
            </a:br>
            <a:r>
              <a:rPr lang="en-US" dirty="0"/>
              <a:t>to crash.  With a complex piece of code knowing the line number isn’t always enough.</a:t>
            </a:r>
            <a:br>
              <a:rPr lang="en-US" dirty="0"/>
            </a:br>
            <a:endParaRPr lang="en-US" dirty="0"/>
          </a:p>
          <a:p>
            <a:r>
              <a:rPr lang="en-US" dirty="0"/>
              <a:t>Hackers disassemble programs to look for coding errors that they can leverage to steal passwords or even take control by sending malformed inputs.</a:t>
            </a:r>
            <a:br>
              <a:rPr lang="en-US" dirty="0"/>
            </a:br>
            <a:r>
              <a:rPr lang="en-US" dirty="0"/>
              <a:t>This is why it is illegal to disassemble things like Microsoft Word.</a:t>
            </a:r>
          </a:p>
          <a:p>
            <a:endParaRPr lang="en-US" dirty="0"/>
          </a:p>
          <a:p>
            <a:r>
              <a:rPr lang="en-US" dirty="0"/>
              <a:t>Cornell has harsh penalties for people who engage in hacking activities</a:t>
            </a:r>
            <a:br>
              <a:rPr lang="en-US" dirty="0"/>
            </a:br>
            <a:r>
              <a:rPr lang="en-US" dirty="0"/>
              <a:t>while enrolled in the university.  A hacker could be suspended or expelled!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F17D41-F0FF-4D3D-9EDF-CA2996A9F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3583" y="435678"/>
            <a:ext cx="1619250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191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52965-EEF6-4CC7-80D6-C128E6DFF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Architectures are changing rapidly!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15E6E-1844-4292-8015-7968A596B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As an undergraduate (in the late 1970’s) I programmed a DEC PDP 11/70 computer: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A CPU (~1/2 MIPS), main memory (4MB)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A storage device (8MB rotational magnetic disk), tape drive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I/O devices (mostly a keyboard with a printer).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At that time this cost about $100,000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F77043-A4B9-47C9-9903-03A75A9C2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B05197-644A-4CEC-B92D-AEF574691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7</a:t>
            </a:fld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CE1379B8-BE57-4305-9E49-2C50B468FE03}"/>
              </a:ext>
            </a:extLst>
          </p:cNvPr>
          <p:cNvSpPr/>
          <p:nvPr/>
        </p:nvSpPr>
        <p:spPr>
          <a:xfrm>
            <a:off x="1667933" y="1602232"/>
            <a:ext cx="3886200" cy="1499616"/>
          </a:xfrm>
          <a:prstGeom prst="wedgeRoundRectCallout">
            <a:avLst>
              <a:gd name="adj1" fmla="val 98967"/>
              <a:gd name="adj2" fmla="val 6941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Bill Gates: </a:t>
            </a:r>
            <a:br>
              <a:rPr lang="en-US" sz="2800" dirty="0"/>
            </a:br>
            <a:r>
              <a:rPr lang="en-US" sz="2800" dirty="0"/>
              <a:t>“</a:t>
            </a:r>
            <a:r>
              <a:rPr lang="en-US" sz="2800" b="1" dirty="0"/>
              <a:t>640K ought to be enough for anybody</a:t>
            </a:r>
            <a:r>
              <a:rPr lang="en-US" sz="2800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1240344693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Today: Machine Programming I: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History of Intel processors and architectures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Assembly Basics: Registers, operands, move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Arithmetic &amp; logical operations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C/C++, assembly, machine code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D31758-F386-441E-AB85-1745BDF13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8F0102-943B-475E-8BDE-6B7845590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3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31EB4-DD95-437D-A90D-4DA3CBCBF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Computer: Dell R-740: $2,600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8CEDC-976E-4B8B-8F91-15B50F9B5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2 Intel Xenon chips with 28 “hyperthreaded” cores running at 1GIPS (clock rate is 3Ghz)</a:t>
            </a:r>
          </a:p>
          <a:p>
            <a:endParaRPr lang="en-US" dirty="0"/>
          </a:p>
          <a:p>
            <a:r>
              <a:rPr lang="en-US" dirty="0"/>
              <a:t>Up to 3 TB of memory, multiple levels of memory caches</a:t>
            </a:r>
          </a:p>
          <a:p>
            <a:endParaRPr lang="en-US" dirty="0"/>
          </a:p>
          <a:p>
            <a:r>
              <a:rPr lang="en-US" dirty="0"/>
              <a:t>All sorts of devices accessible directly or over the network</a:t>
            </a:r>
          </a:p>
          <a:p>
            <a:endParaRPr lang="en-US" dirty="0"/>
          </a:p>
          <a:p>
            <a:r>
              <a:rPr lang="en-US" dirty="0"/>
              <a:t>NVIDIA Tesla T4 GPU: adds $6,000, peaks at 269 TFLOPS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5F9770-8D6F-4594-8152-C7374D7FF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Cornell CS4414 - Fall 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56BD9D-07B1-4D32-88CE-D3708E05D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7F9EC-0141-428E-9624-21FD351CB8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212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plate2007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85000"/>
          </a:schemeClr>
        </a:solidFill>
        <a:ln w="25400" cap="flat" cmpd="sng" algn="ctr">
          <a:noFill/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rtlCol="0" anchor="ctr" anchorCtr="1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dirty="0" smtClean="0">
            <a:latin typeface="Calibri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CC0000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1800"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643</TotalTime>
  <Words>5470</Words>
  <Application>Microsoft Office PowerPoint</Application>
  <PresentationFormat>Widescreen</PresentationFormat>
  <Paragraphs>933</Paragraphs>
  <Slides>64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64</vt:i4>
      </vt:variant>
    </vt:vector>
  </HeadingPairs>
  <TitlesOfParts>
    <vt:vector size="83" baseType="lpstr">
      <vt:lpstr>Abadi</vt:lpstr>
      <vt:lpstr>Arial</vt:lpstr>
      <vt:lpstr>Arial Black</vt:lpstr>
      <vt:lpstr>Arial Narrow</vt:lpstr>
      <vt:lpstr>Calibri</vt:lpstr>
      <vt:lpstr>Calibri Bold</vt:lpstr>
      <vt:lpstr>Calibri Bold Italic</vt:lpstr>
      <vt:lpstr>Calibri Italic</vt:lpstr>
      <vt:lpstr>Courier</vt:lpstr>
      <vt:lpstr>Courier New</vt:lpstr>
      <vt:lpstr>Courier New Bold</vt:lpstr>
      <vt:lpstr>Times New Roman</vt:lpstr>
      <vt:lpstr>Tw Cen MT</vt:lpstr>
      <vt:lpstr>Tw Cen MT Condensed</vt:lpstr>
      <vt:lpstr>Wingdings</vt:lpstr>
      <vt:lpstr>Wingdings 2</vt:lpstr>
      <vt:lpstr>Wingdings 3</vt:lpstr>
      <vt:lpstr>Integral</vt:lpstr>
      <vt:lpstr>template2007</vt:lpstr>
      <vt:lpstr>The Evolution and Architecture of Modern Computers</vt:lpstr>
      <vt:lpstr>Idea Map for today</vt:lpstr>
      <vt:lpstr>What’s Inside?  Architecture = components of a computer + operating System</vt:lpstr>
      <vt:lpstr>What’s Inside?  Architecture = components of a computer + operating System</vt:lpstr>
      <vt:lpstr>What’s Inside?  Architecture = components of a computer + operating System</vt:lpstr>
      <vt:lpstr>Architectures are changing rapidly!</vt:lpstr>
      <vt:lpstr>Architectures are changing rapidly!</vt:lpstr>
      <vt:lpstr>Today: Machine Programming I: Basics</vt:lpstr>
      <vt:lpstr>Modern Computer: Dell R-740: $2,600</vt:lpstr>
      <vt:lpstr>Modern Computer: Dell R-740: $2,600</vt:lpstr>
      <vt:lpstr>Intel Xenon                           NVIDIA TESLA</vt:lpstr>
      <vt:lpstr>How did we get here?</vt:lpstr>
      <vt:lpstr>But by 2006 Moore’s Law  seemed to be ending</vt:lpstr>
      <vt:lpstr>What ended Moore’s Law?</vt:lpstr>
      <vt:lpstr>But parallelism saved us!</vt:lpstr>
      <vt:lpstr>Moore’s Law with NUMA</vt:lpstr>
      <vt:lpstr>… making modern machines complicated!</vt:lpstr>
      <vt:lpstr>The Hardware shapes the Application Design process</vt:lpstr>
      <vt:lpstr>Definitions of terms we often use</vt:lpstr>
      <vt:lpstr>Definitions of terms we often use</vt:lpstr>
      <vt:lpstr>Today: Machine Programming I: Basics</vt:lpstr>
      <vt:lpstr>How a single thread computes</vt:lpstr>
      <vt:lpstr>Assembly/Machine  Code View</vt:lpstr>
      <vt:lpstr>Assembly/Machine  Code View</vt:lpstr>
      <vt:lpstr>Linux tries to hide memory delays</vt:lpstr>
      <vt:lpstr>The hardware understands “primitive” data types</vt:lpstr>
      <vt:lpstr>The hardware understands “primitive” data types</vt:lpstr>
      <vt:lpstr>x86-64 Integer Registers</vt:lpstr>
      <vt:lpstr>Some History: IA32 Registers</vt:lpstr>
      <vt:lpstr>Assembly Characteristics: Operations</vt:lpstr>
      <vt:lpstr>Moving Data</vt:lpstr>
      <vt:lpstr>movq Operand Combinations</vt:lpstr>
      <vt:lpstr>Simple Memory Addressing Modes</vt:lpstr>
      <vt:lpstr>Example of Simple Addressing Modes</vt:lpstr>
      <vt:lpstr>Example of Simple Addressing Modes</vt:lpstr>
      <vt:lpstr>Understanding swap()</vt:lpstr>
      <vt:lpstr>Understanding swap()</vt:lpstr>
      <vt:lpstr>Understanding swap()</vt:lpstr>
      <vt:lpstr>Understanding swap()</vt:lpstr>
      <vt:lpstr>Understanding swap()</vt:lpstr>
      <vt:lpstr>Understanding swap()</vt:lpstr>
      <vt:lpstr>Simple Memory Addressing Modes</vt:lpstr>
      <vt:lpstr>Complete Memory Addressing Modes</vt:lpstr>
      <vt:lpstr>Address Computation Examples</vt:lpstr>
      <vt:lpstr>Address Computation Examples</vt:lpstr>
      <vt:lpstr>Today: Machine Programming I: Basics</vt:lpstr>
      <vt:lpstr>Address Computation Instruction</vt:lpstr>
      <vt:lpstr>Some Arithmetic Operations</vt:lpstr>
      <vt:lpstr>Some Arithmetic Operations</vt:lpstr>
      <vt:lpstr>Arithmetic Expression Example</vt:lpstr>
      <vt:lpstr>Understanding Arithmetic Expression Example</vt:lpstr>
      <vt:lpstr>Evolution of Intel Instruction Set</vt:lpstr>
      <vt:lpstr>Today: Machine Programming I: Basics</vt:lpstr>
      <vt:lpstr>Turning C/C++ into Object Code</vt:lpstr>
      <vt:lpstr>Compiling Into Assembly</vt:lpstr>
      <vt:lpstr>What it really looks like</vt:lpstr>
      <vt:lpstr>What it really looks like</vt:lpstr>
      <vt:lpstr>Assembly Characteristics: Data Types</vt:lpstr>
      <vt:lpstr>Assembly Characteristics: Operations</vt:lpstr>
      <vt:lpstr>Object Code</vt:lpstr>
      <vt:lpstr>Machine Instruction Example</vt:lpstr>
      <vt:lpstr>Disassembling Object Code</vt:lpstr>
      <vt:lpstr>Alternate Disassembly</vt:lpstr>
      <vt:lpstr>Warning!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CS4414  Systems Programming</dc:title>
  <dc:creator>Ken Birman</dc:creator>
  <cp:lastModifiedBy>Ken Birman</cp:lastModifiedBy>
  <cp:revision>69</cp:revision>
  <dcterms:created xsi:type="dcterms:W3CDTF">2020-07-27T14:20:38Z</dcterms:created>
  <dcterms:modified xsi:type="dcterms:W3CDTF">2020-09-08T13:14:50Z</dcterms:modified>
</cp:coreProperties>
</file>

<file path=docProps/thumbnail.jpeg>
</file>